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11" r:id="rId4"/>
  </p:sldMasterIdLst>
  <p:notesMasterIdLst>
    <p:notesMasterId r:id="rId18"/>
  </p:notesMasterIdLst>
  <p:handoutMasterIdLst>
    <p:handoutMasterId r:id="rId19"/>
  </p:handoutMasterIdLst>
  <p:sldIdLst>
    <p:sldId id="266" r:id="rId5"/>
    <p:sldId id="281" r:id="rId6"/>
    <p:sldId id="293" r:id="rId7"/>
    <p:sldId id="285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91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312C"/>
    <a:srgbClr val="FFD3FF"/>
    <a:srgbClr val="F9E7EC"/>
    <a:srgbClr val="ECECEE"/>
    <a:srgbClr val="1A1A20"/>
    <a:srgbClr val="FF8000"/>
    <a:srgbClr val="009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D321A-EB93-6F42-887E-151D642878C0}" v="627" dt="2019-03-08T13:38:02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86395" autoAdjust="0"/>
  </p:normalViewPr>
  <p:slideViewPr>
    <p:cSldViewPr showGuides="1">
      <p:cViewPr>
        <p:scale>
          <a:sx n="95" d="100"/>
          <a:sy n="95" d="100"/>
        </p:scale>
        <p:origin x="528" y="8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199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3FC99-108D-4695-8AF1-2D7D2FAECB94}" type="datetimeFigureOut">
              <a:rPr lang="en-US" smtClean="0"/>
              <a:pPr/>
              <a:t>3/8/19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3632F-4A90-4A2D-9731-9ADAF86519F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9678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A9597-787D-4A4E-A08C-2F4F459F2753}" type="datetimeFigureOut">
              <a:rPr lang="en-US" smtClean="0"/>
              <a:pPr/>
              <a:t>3/8/19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7915E-8BAF-4DB5-8BE1-35DD7C1B4F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584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1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34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038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7231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631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8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306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0084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112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052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2552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210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1196975"/>
            <a:ext cx="12192000" cy="5661025"/>
          </a:xfrm>
        </p:spPr>
        <p:txBody>
          <a:bodyPr/>
          <a:lstStyle>
            <a:lvl1pPr>
              <a:defRPr baseline="-25000"/>
            </a:lvl1pPr>
          </a:lstStyle>
          <a:p>
            <a:endParaRPr lang="en-US" dirty="0"/>
          </a:p>
        </p:txBody>
      </p:sp>
      <p:sp>
        <p:nvSpPr>
          <p:cNvPr id="19" name="Spreker + datum">
            <a:extLst>
              <a:ext uri="{FF2B5EF4-FFF2-40B4-BE49-F238E27FC236}">
                <a16:creationId xmlns:a16="http://schemas.microsoft.com/office/drawing/2014/main" id="{22050EA1-CA9C-4396-8218-E69567FC4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337" y="5589240"/>
            <a:ext cx="4652591" cy="487833"/>
          </a:xfrm>
          <a:solidFill>
            <a:schemeClr val="bg1">
              <a:lumMod val="85000"/>
            </a:schemeClr>
          </a:solidFill>
        </p:spPr>
        <p:txBody>
          <a:bodyPr tIns="180000">
            <a:norm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Spreker + Datum</a:t>
            </a:r>
            <a:br>
              <a:rPr lang="nl-NL" dirty="0"/>
            </a:br>
            <a:endParaRPr lang="nl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010751-BA61-49BF-A388-64D88C63E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6" y="4293096"/>
            <a:ext cx="4652591" cy="1296144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3C1930B-82DE-4C71-BB08-517E65612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6" y="3826564"/>
            <a:ext cx="4652592" cy="466532"/>
          </a:xfrm>
          <a:solidFill>
            <a:schemeClr val="bg1"/>
          </a:solidFill>
        </p:spPr>
        <p:txBody>
          <a:bodyPr tIns="14400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5" name="Faculty">
            <a:extLst>
              <a:ext uri="{FF2B5EF4-FFF2-40B4-BE49-F238E27FC236}">
                <a16:creationId xmlns:a16="http://schemas.microsoft.com/office/drawing/2014/main" id="{A0ABF4B5-8B4E-45D0-BFD3-0D0E2250F7E2}"/>
              </a:ext>
            </a:extLst>
          </p:cNvPr>
          <p:cNvSpPr txBox="1"/>
          <p:nvPr userDrawn="1"/>
        </p:nvSpPr>
        <p:spPr>
          <a:xfrm>
            <a:off x="734891" y="449050"/>
            <a:ext cx="318912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nl-NL" sz="12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16" name="Rectangle 1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791363" y="4052182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5258401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/>
          <p:cNvCxnSpPr/>
          <p:nvPr userDrawn="1"/>
        </p:nvCxnSpPr>
        <p:spPr>
          <a:xfrm>
            <a:off x="12388482" y="5877272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12397928" y="2575937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2396700" y="24471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/>
          <p:nvPr userDrawn="1"/>
        </p:nvSpPr>
        <p:spPr>
          <a:xfrm>
            <a:off x="12792744" y="249289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the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image and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Tools’.  </a:t>
            </a:r>
            <a:r>
              <a:rPr lang="nl-NL" sz="900" b="0" dirty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nl-NL" sz="9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‘Arrange’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and then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‘Send</a:t>
            </a:r>
            <a:r>
              <a:rPr lang="nl-NL" sz="9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Backward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421465" y="4054051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 userDrawn="1"/>
        </p:nvCxnSpPr>
        <p:spPr>
          <a:xfrm>
            <a:off x="12385533" y="397101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Titelpage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241200"/>
            <a:ext cx="3567811" cy="388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752" y="3176220"/>
            <a:ext cx="1364177" cy="68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 userDrawn="1"/>
        </p:nvCxnSpPr>
        <p:spPr>
          <a:xfrm flipH="1" flipV="1">
            <a:off x="13681635" y="3384854"/>
            <a:ext cx="61736" cy="188161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 userDrawn="1"/>
        </p:nvSpPr>
        <p:spPr>
          <a:xfrm>
            <a:off x="623392" y="449050"/>
            <a:ext cx="35866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700" dirty="0"/>
              <a:t>Faculty of Science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85257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668">
          <p15:clr>
            <a:srgbClr val="FBAE40"/>
          </p15:clr>
        </p15:guide>
        <p15:guide id="9" pos="4567">
          <p15:clr>
            <a:srgbClr val="FBAE40"/>
          </p15:clr>
        </p15:guide>
        <p15:guide id="11" orient="horz" pos="3816">
          <p15:clr>
            <a:srgbClr val="FBAE40"/>
          </p15:clr>
        </p15:guide>
        <p15:guide id="12" orient="horz" pos="3528">
          <p15:clr>
            <a:srgbClr val="FBAE40"/>
          </p15:clr>
        </p15:guide>
        <p15:guide id="13" pos="501">
          <p15:clr>
            <a:srgbClr val="FBAE40"/>
          </p15:clr>
        </p15:guide>
        <p15:guide id="14" pos="3425">
          <p15:clr>
            <a:srgbClr val="FBAE40"/>
          </p15:clr>
        </p15:guide>
        <p15:guide id="15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8059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200" y="1552801"/>
            <a:ext cx="3495576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16" name="Picture Placeholder 7">
            <a:extLst>
              <a:ext uri="{FF2B5EF4-FFF2-40B4-BE49-F238E27FC236}">
                <a16:creationId xmlns:a16="http://schemas.microsoft.com/office/drawing/2014/main" id="{F3EBE767-6505-4CEF-AB07-52CB38903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12224" y="1552801"/>
            <a:ext cx="3495576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17" name="Picture Placeholder 7">
            <a:extLst>
              <a:ext uri="{FF2B5EF4-FFF2-40B4-BE49-F238E27FC236}">
                <a16:creationId xmlns:a16="http://schemas.microsoft.com/office/drawing/2014/main" id="{D0EE3735-77D9-4126-9A30-0D4B6017D6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8212" y="1552801"/>
            <a:ext cx="3495576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 Image page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33" name="TextBox 32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35" name="Rectangle 3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40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44" name="Rectangle 4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6" name="Straight Connector 45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44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>
          <p15:clr>
            <a:srgbClr val="FBAE40"/>
          </p15:clr>
        </p15:guide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484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52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8059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9376" y="1530479"/>
            <a:ext cx="5151760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7" name="Picture Placeholder 7">
            <a:extLst>
              <a:ext uri="{FF2B5EF4-FFF2-40B4-BE49-F238E27FC236}">
                <a16:creationId xmlns:a16="http://schemas.microsoft.com/office/drawing/2014/main" id="{4685375D-185B-47C2-B347-B84257FEFA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28048" y="1520576"/>
            <a:ext cx="5151760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Image page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42" name="Rectangle 4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4" name="Straight Connector 43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898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484">
          <p15:clr>
            <a:srgbClr val="FBAE40"/>
          </p15:clr>
        </p15:guide>
        <p15:guide id="8" orient="horz" pos="981">
          <p15:clr>
            <a:srgbClr val="FBAE40"/>
          </p15:clr>
        </p15:guide>
        <p15:guide id="9" orient="horz" pos="252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Ma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710268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302400" y="2006400"/>
            <a:ext cx="5505600" cy="2846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Picture 8" descr="iMac.png">
            <a:extLst>
              <a:ext uri="{FF2B5EF4-FFF2-40B4-BE49-F238E27FC236}">
                <a16:creationId xmlns:a16="http://schemas.microsoft.com/office/drawing/2014/main" id="{C8FBE6D9-3C61-4A64-8829-1D01D752B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D704BE-186B-4873-9F53-FB8893678272}"/>
              </a:ext>
            </a:extLst>
          </p:cNvPr>
          <p:cNvSpPr/>
          <p:nvPr userDrawn="1"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44" name="Rectangle 4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47" name="Rectangle 4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50" name="Rectangle 4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53" name="Rectangle 5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56" name="Rectangle 5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2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Pad 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Pad Mini 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09" y="2216721"/>
            <a:ext cx="6237171" cy="411028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710268"/>
            <a:ext cx="5606685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6043200" y="2750400"/>
            <a:ext cx="4564800" cy="316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43200" y="2750400"/>
            <a:ext cx="4564800" cy="3163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Picture 8" descr="iPad Mini H.png">
            <a:extLst>
              <a:ext uri="{FF2B5EF4-FFF2-40B4-BE49-F238E27FC236}">
                <a16:creationId xmlns:a16="http://schemas.microsoft.com/office/drawing/2014/main" id="{7213BA93-BA9D-4BEE-882B-0E3A8EBCE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09" y="2216721"/>
            <a:ext cx="6237171" cy="41102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ECC6AD-546E-4DBB-BA2A-6D8A6B63E690}"/>
              </a:ext>
            </a:extLst>
          </p:cNvPr>
          <p:cNvSpPr/>
          <p:nvPr userDrawn="1"/>
        </p:nvSpPr>
        <p:spPr>
          <a:xfrm>
            <a:off x="6043200" y="2750400"/>
            <a:ext cx="4564800" cy="316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5" name="Rectangle 3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8" name="Rectangle 3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464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Pa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9026"/>
            <a:ext cx="4132447" cy="520692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710267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7681354" y="150720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7680176" y="1507200"/>
            <a:ext cx="3249600" cy="38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0" name="Picture 9" descr="ipad.png">
            <a:extLst>
              <a:ext uri="{FF2B5EF4-FFF2-40B4-BE49-F238E27FC236}">
                <a16:creationId xmlns:a16="http://schemas.microsoft.com/office/drawing/2014/main" id="{72A91A83-7BEC-4DFC-9141-86C25E606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9026"/>
            <a:ext cx="4132447" cy="52069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73CE4D-2F70-45E4-967A-9D739D4C3FC1}"/>
              </a:ext>
            </a:extLst>
          </p:cNvPr>
          <p:cNvSpPr/>
          <p:nvPr userDrawn="1"/>
        </p:nvSpPr>
        <p:spPr>
          <a:xfrm>
            <a:off x="7690730" y="150720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aseline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30" name="Rectangle 2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6" name="Rectangle 3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9" name="Rectangle 3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110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fiek br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2C6-2ACF-4B38-86C3-6C298EE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4" name="Chart Placeholder 3">
            <a:extLst>
              <a:ext uri="{FF2B5EF4-FFF2-40B4-BE49-F238E27FC236}">
                <a16:creationId xmlns:a16="http://schemas.microsoft.com/office/drawing/2014/main" id="{5958EF81-0CFC-48FC-BE1D-A0A58BBF5B9A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479425" y="1898650"/>
            <a:ext cx="11269663" cy="4208463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179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520-9086-466E-9B79-4326410D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B1BBC81D-6CE2-4F98-83D0-5B508AF7F554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488951" y="1898650"/>
            <a:ext cx="11260138" cy="42084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nl-NL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30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1915200"/>
            <a:ext cx="11148649" cy="46170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F7EDB-0AEE-417F-9CB5-243BC8B4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4" name="TextBox 3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nl-NL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800" y="1915200"/>
            <a:ext cx="6398773" cy="46307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 useBgFill="1">
        <p:nvSpPr>
          <p:cNvPr id="9" name="Chart Placeholder 8">
            <a:extLst>
              <a:ext uri="{FF2B5EF4-FFF2-40B4-BE49-F238E27FC236}">
                <a16:creationId xmlns:a16="http://schemas.microsoft.com/office/drawing/2014/main" id="{006DB82F-8DD8-4627-ADF9-B9C04CE5249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7104063" y="1898650"/>
            <a:ext cx="4545012" cy="463073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3FEB5E-4A4C-4FFF-87D9-D1B9FD8C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36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56362" y="0"/>
            <a:ext cx="5735638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7" y="692696"/>
            <a:ext cx="5616576" cy="936103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1916112"/>
            <a:ext cx="5616576" cy="42491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text + 50% image 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59" name="TextBox 58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1" name="Rectangle 6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5" name="Rectangle 7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95" name="Rectangle 9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98" name="Rectangle 9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01" name="Rectangle 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04" name="Rectangle 10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Group 105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07" name="Rectangle 10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576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5120">
          <p15:clr>
            <a:srgbClr val="FBAE40"/>
          </p15:clr>
        </p15:guide>
        <p15:guide id="4" pos="5423">
          <p15:clr>
            <a:srgbClr val="FBAE40"/>
          </p15:clr>
        </p15:guide>
        <p15:guide id="5" pos="3840">
          <p15:clr>
            <a:srgbClr val="FBAE40"/>
          </p15:clr>
        </p15:guide>
        <p15:guide id="6" pos="406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/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616" y="0"/>
            <a:ext cx="3475383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692696"/>
            <a:ext cx="7992887" cy="936103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3" y="1916112"/>
            <a:ext cx="7992887" cy="42491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text + 25% image 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59" name="TextBox 58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1" name="Rectangle 6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0" name="Rectangle 6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2" name="Straight Connector 71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88" name="Rectangle 8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89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91" name="Rectangle 9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94" name="Rectangle 9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97" name="Rectangle 9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00" name="Rectangle 9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201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7313">
          <p15:clr>
            <a:srgbClr val="FBAE40"/>
          </p15:clr>
        </p15:guide>
        <p15:guide id="3" pos="548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58989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8DD10328-45F6-471F-834D-92E7E7ED225F}"/>
              </a:ext>
            </a:extLst>
          </p:cNvPr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1340768"/>
            <a:ext cx="12192000" cy="5517232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+ Title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64" name="TextBox 63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6" name="Rectangle 6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Rectangle 67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71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Straight Connector 71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5" name="Rectangle 7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797152"/>
            <a:ext cx="8136904" cy="1368152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685555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Dividerslide</a:t>
            </a:r>
            <a:r>
              <a:rPr lang="nl-NL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picture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46" name="TextBox 45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48" name="Rectangle 4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Rectangle 49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53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Connector 53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57" name="Rectangle 5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9" name="Straight Connector 58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eslide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263" y="2355850"/>
            <a:ext cx="2395537" cy="241458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1413" y="2364240"/>
            <a:ext cx="2416175" cy="240619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461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2972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68" name="TextBox 67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70" name="Rectangle 6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Rectangle 71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7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9" name="Rectangle 7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" name="Straight Connector 80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115" name="Rectangle 11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118" name="Rectangle 11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21" name="Rectangle 12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24" name="Rectangle 12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27" name="Rectangle 1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520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7" pos="5225">
          <p15:clr>
            <a:srgbClr val="FBAE40"/>
          </p15:clr>
        </p15:guide>
        <p15:guide id="8" pos="7255">
          <p15:clr>
            <a:srgbClr val="FBAE40"/>
          </p15:clr>
        </p15:guide>
        <p15:guide id="9" pos="2496">
          <p15:clr>
            <a:srgbClr val="FBAE40"/>
          </p15:clr>
        </p15:guide>
        <p15:guide id="10" pos="484">
          <p15:clr>
            <a:srgbClr val="FBAE40"/>
          </p15:clr>
        </p15:guide>
        <p15:guide id="13" pos="3919">
          <p15:clr>
            <a:srgbClr val="FBAE40"/>
          </p15:clr>
        </p15:guide>
        <p15:guide id="14" pos="5441">
          <p15:clr>
            <a:srgbClr val="FBAE40"/>
          </p15:clr>
        </p15:guide>
        <p15:guide id="15" pos="1872">
          <p15:clr>
            <a:srgbClr val="FBAE40"/>
          </p15:clr>
        </p15:guide>
        <p15:guide id="16" pos="363">
          <p15:clr>
            <a:srgbClr val="FBAE40"/>
          </p15:clr>
        </p15:guide>
        <p15:guide id="17" orient="horz" pos="1484">
          <p15:clr>
            <a:srgbClr val="FBAE40"/>
          </p15:clr>
        </p15:guide>
        <p15:guide id="18" orient="horz" pos="300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a/Introductieslide 4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8059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60690" y="1552801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200" y="1552801"/>
            <a:ext cx="2416175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221088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25" y="4221088"/>
            <a:ext cx="241235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 useBgFill="1">
        <p:nvSpPr>
          <p:cNvPr id="10" name="Picture Placeholder 7">
            <a:extLst>
              <a:ext uri="{FF2B5EF4-FFF2-40B4-BE49-F238E27FC236}">
                <a16:creationId xmlns:a16="http://schemas.microsoft.com/office/drawing/2014/main" id="{35C5B6DC-BE5E-43A2-941D-79AA88A715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5178" y="1552801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13" name="Picture Placeholder 7">
            <a:extLst>
              <a:ext uri="{FF2B5EF4-FFF2-40B4-BE49-F238E27FC236}">
                <a16:creationId xmlns:a16="http://schemas.microsoft.com/office/drawing/2014/main" id="{282B1D46-10CA-47BE-8746-C599AF7EA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91625" y="1552801"/>
            <a:ext cx="2416175" cy="2431596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D248D55-288A-4EC0-AC4C-C8DA816AB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50506" y="4221088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A808D4E-A7D5-418F-9DB7-994EFE72E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319" y="4221088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2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82" name="TextBox 81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oup 82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84" name="Rectangle 8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8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Straight Connector 89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93" name="Rectangle 9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111" name="Rectangle 11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3" name="Group 112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114" name="Rectangle 11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17" name="Rectangle 11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9" name="Group 118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20" name="Rectangle 1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Group 121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23" name="Rectangle 1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600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7720">
          <p15:clr>
            <a:srgbClr val="FBAE40"/>
          </p15:clr>
        </p15:guide>
        <p15:guide id="9" pos="2883">
          <p15:clr>
            <a:srgbClr val="FBAE40"/>
          </p15:clr>
        </p15:guide>
        <p15:guide id="10" pos="484">
          <p15:clr>
            <a:srgbClr val="FBAE40"/>
          </p15:clr>
        </p15:guide>
        <p15:guide id="13" pos="3976">
          <p15:clr>
            <a:srgbClr val="FBAE40"/>
          </p15:clr>
        </p15:guide>
        <p15:guide id="14" pos="5790">
          <p15:clr>
            <a:srgbClr val="FBAE40"/>
          </p15:clr>
        </p15:guide>
        <p15:guide id="15" pos="2162">
          <p15:clr>
            <a:srgbClr val="FBAE40"/>
          </p15:clr>
        </p15:guide>
        <p15:guide id="16" orient="horz" pos="981">
          <p15:clr>
            <a:srgbClr val="FBAE40"/>
          </p15:clr>
        </p15:guide>
        <p15:guide id="17" orient="horz" pos="252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93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14" y="1908313"/>
            <a:ext cx="11148649" cy="461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aculty">
            <a:extLst>
              <a:ext uri="{FF2B5EF4-FFF2-40B4-BE49-F238E27FC236}">
                <a16:creationId xmlns:a16="http://schemas.microsoft.com/office/drawing/2014/main" id="{E423983B-45D7-479C-8F2A-2239B10330E1}"/>
              </a:ext>
            </a:extLst>
          </p:cNvPr>
          <p:cNvSpPr txBox="1"/>
          <p:nvPr/>
        </p:nvSpPr>
        <p:spPr>
          <a:xfrm>
            <a:off x="557784" y="331646"/>
            <a:ext cx="325473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nl-NL" sz="10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" y="194323"/>
            <a:ext cx="2520280" cy="2746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1392" y="331646"/>
            <a:ext cx="2557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Faculty of Science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188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5022" r:id="rId9"/>
    <p:sldLayoutId id="2147485023" r:id="rId10"/>
    <p:sldLayoutId id="2147485024" r:id="rId11"/>
    <p:sldLayoutId id="2147485025" r:id="rId12"/>
    <p:sldLayoutId id="2147485026" r:id="rId13"/>
    <p:sldLayoutId id="2147485027" r:id="rId14"/>
    <p:sldLayoutId id="2147485029" r:id="rId15"/>
    <p:sldLayoutId id="214748503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7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7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70000"/>
        </a:lnSpc>
        <a:spcBef>
          <a:spcPts val="1000"/>
        </a:spcBef>
        <a:buFont typeface="Arial" panose="020B0604020202020204" pitchFamily="34" charset="0"/>
        <a:buNone/>
        <a:defRPr sz="24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02">
          <p15:clr>
            <a:srgbClr val="F26B43"/>
          </p15:clr>
        </p15:guide>
        <p15:guide id="8" pos="9775">
          <p15:clr>
            <a:srgbClr val="F26B43"/>
          </p15:clr>
        </p15:guide>
        <p15:guide id="11" orient="horz" pos="867">
          <p15:clr>
            <a:srgbClr val="F26B43"/>
          </p15:clr>
        </p15:guide>
        <p15:guide id="12" pos="581">
          <p15:clr>
            <a:srgbClr val="F26B43"/>
          </p15:clr>
        </p15:guide>
        <p15:guide id="13" pos="7401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pos="3736">
          <p15:clr>
            <a:srgbClr val="F26B43"/>
          </p15:clr>
        </p15:guide>
        <p15:guide id="17" pos="3961">
          <p15:clr>
            <a:srgbClr val="F26B43"/>
          </p15:clr>
        </p15:guide>
        <p15:guide id="18" orient="horz" pos="2069">
          <p15:clr>
            <a:srgbClr val="F26B43"/>
          </p15:clr>
        </p15:guide>
        <p15:guide id="19" orient="horz" pos="2201">
          <p15:clr>
            <a:srgbClr val="F26B43"/>
          </p15:clr>
        </p15:guide>
        <p15:guide id="20" pos="2655">
          <p15:clr>
            <a:srgbClr val="F26B43"/>
          </p15:clr>
        </p15:guide>
        <p15:guide id="21" pos="2781">
          <p15:clr>
            <a:srgbClr val="F26B43"/>
          </p15:clr>
        </p15:guide>
        <p15:guide id="22" pos="4871">
          <p15:clr>
            <a:srgbClr val="F26B43"/>
          </p15:clr>
        </p15:guide>
        <p15:guide id="23" pos="5021">
          <p15:clr>
            <a:srgbClr val="F26B43"/>
          </p15:clr>
        </p15:guide>
        <p15:guide id="24" orient="horz" pos="1196">
          <p15:clr>
            <a:srgbClr val="F26B43"/>
          </p15:clr>
        </p15:guide>
        <p15:guide id="25" pos="307">
          <p15:clr>
            <a:srgbClr val="F26B43"/>
          </p15:clr>
        </p15:guide>
        <p15:guide id="26" pos="7331">
          <p15:clr>
            <a:srgbClr val="F26B43"/>
          </p15:clr>
        </p15:guide>
        <p15:guide id="27" orient="horz" pos="4113">
          <p15:clr>
            <a:srgbClr val="F26B43"/>
          </p15:clr>
        </p15:guide>
        <p15:guide id="28" orient="horz" pos="7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tiff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tif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tif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tif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84577" y="6453336"/>
            <a:ext cx="4824537" cy="487833"/>
          </a:xfrm>
          <a:solidFill>
            <a:srgbClr val="FFD3FF"/>
          </a:solidFill>
          <a:ln>
            <a:solidFill>
              <a:srgbClr val="FFD3FF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76B9B-2002-CA49-AA9C-BACC7713AC06}"/>
              </a:ext>
            </a:extLst>
          </p:cNvPr>
          <p:cNvSpPr txBox="1"/>
          <p:nvPr/>
        </p:nvSpPr>
        <p:spPr>
          <a:xfrm>
            <a:off x="7488294" y="6527975"/>
            <a:ext cx="1018227" cy="338554"/>
          </a:xfrm>
          <a:prstGeom prst="rect">
            <a:avLst/>
          </a:prstGeom>
          <a:solidFill>
            <a:srgbClr val="FFD3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8/03/2019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ECE9DE-DD38-F546-B764-075979D6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006570">
            <a:off x="7817503" y="-18929"/>
            <a:ext cx="6964475" cy="689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54A839-32B3-7748-89C5-43B93745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-99392"/>
            <a:ext cx="4601346" cy="11752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02806" y="1441426"/>
            <a:ext cx="4824535" cy="1296144"/>
          </a:xfrm>
        </p:spPr>
        <p:txBody>
          <a:bodyPr>
            <a:normAutofit/>
          </a:bodyPr>
          <a:lstStyle/>
          <a:p>
            <a:pPr algn="r"/>
            <a:r>
              <a:rPr lang="en" sz="1600" b="1" dirty="0">
                <a:solidFill>
                  <a:schemeClr val="accent1"/>
                </a:solidFill>
              </a:rPr>
              <a:t>Audit of financial statements</a:t>
            </a:r>
            <a:r>
              <a:rPr lang="en" sz="1600" dirty="0">
                <a:solidFill>
                  <a:schemeClr val="accent1"/>
                </a:solidFill>
              </a:rPr>
              <a:t>:</a:t>
            </a:r>
            <a:r>
              <a:rPr lang="en" sz="1600" dirty="0"/>
              <a:t> </a:t>
            </a:r>
            <a:br>
              <a:rPr lang="en" sz="1600" dirty="0"/>
            </a:br>
            <a:r>
              <a:rPr lang="en" sz="1600" dirty="0"/>
              <a:t>from raw into intelligent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35360" y="1412776"/>
            <a:ext cx="4652592" cy="466532"/>
          </a:xfrm>
          <a:noFill/>
        </p:spPr>
        <p:txBody>
          <a:bodyPr>
            <a:normAutofit/>
          </a:bodyPr>
          <a:lstStyle/>
          <a:p>
            <a:r>
              <a:rPr lang="en-US" sz="1800" dirty="0"/>
              <a:t>Master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22142-B9A7-F949-B8F6-9FA18D6496D7}"/>
              </a:ext>
            </a:extLst>
          </p:cNvPr>
          <p:cNvSpPr txBox="1"/>
          <p:nvPr/>
        </p:nvSpPr>
        <p:spPr>
          <a:xfrm>
            <a:off x="330289" y="443897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Supervisors at   </a:t>
            </a:r>
            <a:r>
              <a:rPr lang="en-GB" dirty="0" err="1"/>
              <a:t>UvA</a:t>
            </a:r>
            <a:r>
              <a:rPr lang="en-GB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61106-5326-914E-8E40-E52CB1DA580F}"/>
              </a:ext>
            </a:extLst>
          </p:cNvPr>
          <p:cNvSpPr txBox="1"/>
          <p:nvPr/>
        </p:nvSpPr>
        <p:spPr>
          <a:xfrm>
            <a:off x="2456453" y="4438974"/>
            <a:ext cx="40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Marcel Boersma </a:t>
            </a:r>
          </a:p>
          <a:p>
            <a:r>
              <a:rPr lang="en-GB" sz="1400" dirty="0"/>
              <a:t>Research Scientist, </a:t>
            </a:r>
            <a:r>
              <a:rPr lang="en" sz="1400" dirty="0" err="1"/>
              <a:t>UvA</a:t>
            </a:r>
            <a:r>
              <a:rPr lang="en" sz="1400" dirty="0"/>
              <a:t> Institute for Advanced Study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45E53-BCD2-344F-8BB5-6CA3E5A8510E}"/>
              </a:ext>
            </a:extLst>
          </p:cNvPr>
          <p:cNvSpPr txBox="1"/>
          <p:nvPr/>
        </p:nvSpPr>
        <p:spPr>
          <a:xfrm>
            <a:off x="335360" y="554790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Supervisor at ITMO: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D57E7D-5289-544E-B899-91429A41081F}"/>
              </a:ext>
            </a:extLst>
          </p:cNvPr>
          <p:cNvSpPr txBox="1"/>
          <p:nvPr/>
        </p:nvSpPr>
        <p:spPr>
          <a:xfrm>
            <a:off x="2475926" y="5547906"/>
            <a:ext cx="3511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Dr.</a:t>
            </a:r>
            <a:r>
              <a:rPr lang="en-GB" dirty="0">
                <a:solidFill>
                  <a:schemeClr val="accent1"/>
                </a:solidFill>
              </a:rPr>
              <a:t> Valeria V. </a:t>
            </a:r>
            <a:r>
              <a:rPr lang="en-GB" dirty="0" err="1">
                <a:solidFill>
                  <a:schemeClr val="accent1"/>
                </a:solidFill>
              </a:rPr>
              <a:t>Krzhizhanovskaya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sz="1400" dirty="0"/>
              <a:t>Associate Professor, </a:t>
            </a:r>
            <a:r>
              <a:rPr lang="en-US" sz="1400" dirty="0"/>
              <a:t>ITMO University, Russia</a:t>
            </a:r>
          </a:p>
          <a:p>
            <a:r>
              <a:rPr lang="en" sz="1400" dirty="0"/>
              <a:t>Senior Researcher, University of Amsterdam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691BC-1F3E-DB4D-A7AA-27542433B6D7}"/>
              </a:ext>
            </a:extLst>
          </p:cNvPr>
          <p:cNvSpPr txBox="1"/>
          <p:nvPr/>
        </p:nvSpPr>
        <p:spPr>
          <a:xfrm>
            <a:off x="3504123" y="2847230"/>
            <a:ext cx="24830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accent1"/>
                </a:solidFill>
              </a:rPr>
              <a:t>Aleksei</a:t>
            </a:r>
            <a:r>
              <a:rPr lang="en-GB" sz="2400" dirty="0">
                <a:solidFill>
                  <a:schemeClr val="accent1"/>
                </a:solidFill>
              </a:rPr>
              <a:t> Maliutin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F41BC-25C6-CC46-9583-7555552201C2}"/>
              </a:ext>
            </a:extLst>
          </p:cNvPr>
          <p:cNvSpPr txBox="1"/>
          <p:nvPr/>
        </p:nvSpPr>
        <p:spPr>
          <a:xfrm>
            <a:off x="335360" y="2152795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Motivation. Experiments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5953D-813C-FD43-A51B-E0E822060449}"/>
              </a:ext>
            </a:extLst>
          </p:cNvPr>
          <p:cNvSpPr txBox="1"/>
          <p:nvPr/>
        </p:nvSpPr>
        <p:spPr>
          <a:xfrm>
            <a:off x="2456453" y="4892858"/>
            <a:ext cx="40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Sumit</a:t>
            </a:r>
            <a:r>
              <a:rPr lang="en-GB" dirty="0">
                <a:solidFill>
                  <a:schemeClr val="accent1"/>
                </a:solidFill>
              </a:rPr>
              <a:t> Sourabh</a:t>
            </a:r>
          </a:p>
          <a:p>
            <a:r>
              <a:rPr lang="en-GB" sz="1400" dirty="0"/>
              <a:t>Research Scientist, </a:t>
            </a:r>
            <a:r>
              <a:rPr lang="en" sz="1400" dirty="0" err="1"/>
              <a:t>UvA</a:t>
            </a:r>
            <a:r>
              <a:rPr lang="en" sz="1400" dirty="0"/>
              <a:t> Institute for Advanced Study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1249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Meta-path version: BP</a:t>
                </a:r>
                <a14:m>
                  <m:oMath xmlns:m="http://schemas.openxmlformats.org/officeDocument/2006/math">
                    <m:r>
                      <a:rPr lang="en-US" sz="2800" i="1"/>
                      <m:t>→</m:t>
                    </m:r>
                  </m:oMath>
                </a14:m>
                <a:r>
                  <a:rPr lang="en-US" sz="2800" dirty="0"/>
                  <a:t>FA</a:t>
                </a:r>
                <a14:m>
                  <m:oMath xmlns:m="http://schemas.openxmlformats.org/officeDocument/2006/math">
                    <m:r>
                      <a:rPr lang="en-US" sz="2800" i="1"/>
                      <m:t>←</m:t>
                    </m:r>
                  </m:oMath>
                </a14:m>
                <a:r>
                  <a:rPr lang="en-US" sz="2800" dirty="0"/>
                  <a:t>BP, weighted transition probability</a:t>
                </a:r>
                <a:endParaRPr lang="en-GB" sz="2800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  <a:blipFill>
                <a:blip r:embed="rId3"/>
                <a:stretch>
                  <a:fillRect l="-113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3BADD-EF5F-4140-BF18-44C90BA450DB}"/>
              </a:ext>
            </a:extLst>
          </p:cNvPr>
          <p:cNvSpPr txBox="1"/>
          <p:nvPr/>
        </p:nvSpPr>
        <p:spPr>
          <a:xfrm>
            <a:off x="8247794" y="3410853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</a:p>
          <a:p>
            <a:r>
              <a:rPr lang="en-GB" dirty="0"/>
              <a:t>start from node </a:t>
            </a:r>
            <a:r>
              <a:rPr lang="en-GB" b="1" dirty="0">
                <a:solidFill>
                  <a:schemeClr val="accent1"/>
                </a:solidFill>
              </a:rPr>
              <a:t>0</a:t>
            </a:r>
            <a:r>
              <a:rPr lang="en-GB" dirty="0"/>
              <a:t>,</a:t>
            </a:r>
            <a:r>
              <a:rPr lang="en-GB" dirty="0">
                <a:solidFill>
                  <a:schemeClr val="accent1"/>
                </a:solidFill>
              </a:rPr>
              <a:t> IN </a:t>
            </a:r>
            <a:r>
              <a:rPr lang="en-GB" dirty="0"/>
              <a:t>direction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AB671E3-C609-1F4D-9E51-A1B16655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9" y="2475196"/>
            <a:ext cx="7560000" cy="37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probability ~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weight</a:t>
                </a:r>
                <a:r>
                  <a:rPr lang="en-US" b="1" dirty="0">
                    <a:solidFill>
                      <a:schemeClr val="accent1"/>
                    </a:solidFill>
                  </a:rPr>
                  <a:t>(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edge</a:t>
                </a:r>
                <a:r>
                  <a:rPr lang="en-US" b="1" dirty="0">
                    <a:solidFill>
                      <a:schemeClr val="accent1"/>
                    </a:solidFill>
                  </a:rPr>
                  <a:t>)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endParaRPr lang="en-GB" dirty="0"/>
              </a:p>
              <a:p>
                <a:pPr algn="r"/>
                <a:r>
                  <a:rPr lang="en-GB" dirty="0"/>
                  <a:t>which are follows the relationship in schema.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blipFill>
                <a:blip r:embed="rId6"/>
                <a:stretch>
                  <a:fillRect l="-555" r="-55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A86CC1C-7FDD-A04A-80D6-57CC0315B44B}"/>
              </a:ext>
            </a:extLst>
          </p:cNvPr>
          <p:cNvSpPr txBox="1"/>
          <p:nvPr/>
        </p:nvSpPr>
        <p:spPr>
          <a:xfrm>
            <a:off x="8264820" y="2490114"/>
            <a:ext cx="3448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logically correct for FSN</a:t>
            </a:r>
          </a:p>
          <a:p>
            <a:r>
              <a:rPr lang="en-GB" dirty="0"/>
              <a:t>– </a:t>
            </a:r>
            <a:r>
              <a:rPr lang="en" dirty="0"/>
              <a:t>encourage to explore </a:t>
            </a:r>
            <a:r>
              <a:rPr lang="en" i="1" dirty="0"/>
              <a:t>rich regions</a:t>
            </a:r>
          </a:p>
          <a:p>
            <a:r>
              <a:rPr lang="en-GB" dirty="0"/>
              <a:t>– DFS nature</a:t>
            </a:r>
          </a:p>
        </p:txBody>
      </p:sp>
    </p:spTree>
    <p:extLst>
      <p:ext uri="{BB962C8B-B14F-4D97-AF65-F5344CB8AC3E}">
        <p14:creationId xmlns:p14="http://schemas.microsoft.com/office/powerpoint/2010/main" val="100850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2F1EB312-1C71-374F-8FF9-9A1B91B2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438"/>
            <a:ext cx="8247794" cy="41238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Meta-path version: BP</a:t>
                </a:r>
                <a14:m>
                  <m:oMath xmlns:m="http://schemas.openxmlformats.org/officeDocument/2006/math">
                    <m:r>
                      <a:rPr lang="en-US" sz="2800" i="1"/>
                      <m:t>→</m:t>
                    </m:r>
                  </m:oMath>
                </a14:m>
                <a:r>
                  <a:rPr lang="en-US" sz="2800" dirty="0"/>
                  <a:t>FA</a:t>
                </a:r>
                <a14:m>
                  <m:oMath xmlns:m="http://schemas.openxmlformats.org/officeDocument/2006/math">
                    <m:r>
                      <a:rPr lang="en-US" sz="2800" i="1" smtClean="0"/>
                      <m:t>←</m:t>
                    </m:r>
                  </m:oMath>
                </a14:m>
                <a:r>
                  <a:rPr lang="en-US" sz="2800" dirty="0"/>
                  <a:t>B  modified with lowest diffs</a:t>
                </a:r>
                <a:endParaRPr lang="en-GB" sz="2800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  <a:blipFill>
                <a:blip r:embed="rId4"/>
                <a:stretch>
                  <a:fillRect l="-113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probability ~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weight</a:t>
                </a:r>
                <a:r>
                  <a:rPr lang="en-US" b="1" dirty="0">
                    <a:solidFill>
                      <a:schemeClr val="accent1"/>
                    </a:solidFill>
                  </a:rPr>
                  <a:t>(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edge</a:t>
                </a:r>
                <a:r>
                  <a:rPr lang="en-US" b="1" dirty="0">
                    <a:solidFill>
                      <a:schemeClr val="accent1"/>
                    </a:solidFill>
                  </a:rPr>
                  <a:t>)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endParaRPr lang="en-GB" dirty="0"/>
              </a:p>
              <a:p>
                <a:pPr algn="r"/>
                <a:r>
                  <a:rPr lang="en-GB" dirty="0"/>
                  <a:t>which are follows the relationship in schema.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blipFill>
                <a:blip r:embed="rId6"/>
                <a:stretch>
                  <a:fillRect l="-555" r="-55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64820" y="2490114"/>
            <a:ext cx="3747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logically correct for FSN</a:t>
            </a:r>
          </a:p>
          <a:p>
            <a:r>
              <a:rPr lang="en-GB" dirty="0"/>
              <a:t>– </a:t>
            </a:r>
            <a:r>
              <a:rPr lang="en" dirty="0"/>
              <a:t>encourage to explore </a:t>
            </a:r>
            <a:r>
              <a:rPr lang="en" i="1" dirty="0"/>
              <a:t>similar regions</a:t>
            </a:r>
          </a:p>
          <a:p>
            <a:r>
              <a:rPr lang="en-GB" dirty="0"/>
              <a:t>– DFS nature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32A34-E004-D84D-AB26-7840B253FB0B}"/>
              </a:ext>
            </a:extLst>
          </p:cNvPr>
          <p:cNvCxnSpPr>
            <a:cxnSpLocks/>
          </p:cNvCxnSpPr>
          <p:nvPr/>
        </p:nvCxnSpPr>
        <p:spPr>
          <a:xfrm flipH="1" flipV="1">
            <a:off x="1033771" y="3872940"/>
            <a:ext cx="381372" cy="133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5B7933-67B0-2749-9FBF-3F7025D096D2}"/>
              </a:ext>
            </a:extLst>
          </p:cNvPr>
          <p:cNvSpPr/>
          <p:nvPr/>
        </p:nvSpPr>
        <p:spPr>
          <a:xfrm>
            <a:off x="7350765" y="5823114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3BADD-EF5F-4140-BF18-44C90BA450DB}"/>
              </a:ext>
            </a:extLst>
          </p:cNvPr>
          <p:cNvSpPr txBox="1"/>
          <p:nvPr/>
        </p:nvSpPr>
        <p:spPr>
          <a:xfrm>
            <a:off x="8247794" y="3410853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</a:p>
          <a:p>
            <a:r>
              <a:rPr lang="en-GB" dirty="0"/>
              <a:t>start from node </a:t>
            </a:r>
            <a:r>
              <a:rPr lang="en-GB" b="1" dirty="0">
                <a:solidFill>
                  <a:schemeClr val="accent1"/>
                </a:solidFill>
              </a:rPr>
              <a:t>0</a:t>
            </a:r>
            <a:r>
              <a:rPr lang="en-GB" dirty="0"/>
              <a:t>,</a:t>
            </a:r>
            <a:r>
              <a:rPr lang="en-GB" dirty="0">
                <a:solidFill>
                  <a:schemeClr val="accent1"/>
                </a:solidFill>
              </a:rPr>
              <a:t> IN </a:t>
            </a:r>
            <a:r>
              <a:rPr lang="en-GB" dirty="0"/>
              <a:t>direction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7F0958-13B3-DA4B-8771-FA47E9CFC76B}"/>
              </a:ext>
            </a:extLst>
          </p:cNvPr>
          <p:cNvSpPr/>
          <p:nvPr/>
        </p:nvSpPr>
        <p:spPr>
          <a:xfrm>
            <a:off x="7349554" y="305577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B1B0E9-6DCB-AE41-875C-13734188206A}"/>
              </a:ext>
            </a:extLst>
          </p:cNvPr>
          <p:cNvSpPr/>
          <p:nvPr/>
        </p:nvSpPr>
        <p:spPr>
          <a:xfrm>
            <a:off x="7347161" y="397463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91BA53-2F77-104C-9FB7-F8910AC04064}"/>
              </a:ext>
            </a:extLst>
          </p:cNvPr>
          <p:cNvSpPr/>
          <p:nvPr/>
        </p:nvSpPr>
        <p:spPr>
          <a:xfrm>
            <a:off x="7367796" y="4890398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F959F-9CA2-344B-8386-4C29A5AAAF5F}"/>
              </a:ext>
            </a:extLst>
          </p:cNvPr>
          <p:cNvSpPr txBox="1"/>
          <p:nvPr/>
        </p:nvSpPr>
        <p:spPr>
          <a:xfrm>
            <a:off x="7672836" y="30297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A170D-093D-4148-9060-0E4DC1D9745D}"/>
              </a:ext>
            </a:extLst>
          </p:cNvPr>
          <p:cNvSpPr txBox="1"/>
          <p:nvPr/>
        </p:nvSpPr>
        <p:spPr>
          <a:xfrm>
            <a:off x="7670443" y="395160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35EA0-C1ED-3449-B53C-A40796A86902}"/>
              </a:ext>
            </a:extLst>
          </p:cNvPr>
          <p:cNvSpPr txBox="1"/>
          <p:nvPr/>
        </p:nvSpPr>
        <p:spPr>
          <a:xfrm>
            <a:off x="7670442" y="487046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0.60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B15CCA-F553-D144-8443-0E2ACE3B7940}"/>
              </a:ext>
            </a:extLst>
          </p:cNvPr>
          <p:cNvCxnSpPr>
            <a:cxnSpLocks/>
          </p:cNvCxnSpPr>
          <p:nvPr/>
        </p:nvCxnSpPr>
        <p:spPr>
          <a:xfrm>
            <a:off x="6816080" y="4933026"/>
            <a:ext cx="481501" cy="88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4A87A-4E2A-8A47-B5C6-C71325A04FFA}"/>
              </a:ext>
            </a:extLst>
          </p:cNvPr>
          <p:cNvSpPr/>
          <p:nvPr/>
        </p:nvSpPr>
        <p:spPr>
          <a:xfrm>
            <a:off x="7361295" y="4890398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24C129-5723-0B4B-A0E0-27F739A365DA}"/>
              </a:ext>
            </a:extLst>
          </p:cNvPr>
          <p:cNvCxnSpPr>
            <a:cxnSpLocks/>
          </p:cNvCxnSpPr>
          <p:nvPr/>
        </p:nvCxnSpPr>
        <p:spPr>
          <a:xfrm flipH="1" flipV="1">
            <a:off x="1046237" y="3789324"/>
            <a:ext cx="407963" cy="929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EA5A2AF5-083D-9B4E-A3A7-1D37D51272AD}"/>
              </a:ext>
            </a:extLst>
          </p:cNvPr>
          <p:cNvSpPr/>
          <p:nvPr/>
        </p:nvSpPr>
        <p:spPr>
          <a:xfrm rot="16200000">
            <a:off x="9960800" y="2613279"/>
            <a:ext cx="344508" cy="3591189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391BF-998F-F644-BDAC-2E7C426D535D}"/>
              </a:ext>
            </a:extLst>
          </p:cNvPr>
          <p:cNvSpPr txBox="1"/>
          <p:nvPr/>
        </p:nvSpPr>
        <p:spPr>
          <a:xfrm>
            <a:off x="9876729" y="46438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0, 2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570775-6380-D443-AC5B-6AD0E34D28BC}"/>
              </a:ext>
            </a:extLst>
          </p:cNvPr>
          <p:cNvSpPr/>
          <p:nvPr/>
        </p:nvSpPr>
        <p:spPr>
          <a:xfrm>
            <a:off x="7358504" y="305827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7921DB-DAB7-9245-958B-4D7726C34076}"/>
              </a:ext>
            </a:extLst>
          </p:cNvPr>
          <p:cNvSpPr/>
          <p:nvPr/>
        </p:nvSpPr>
        <p:spPr>
          <a:xfrm>
            <a:off x="7347161" y="397403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2C241-DE86-A84F-BF5A-32B9C920519B}"/>
              </a:ext>
            </a:extLst>
          </p:cNvPr>
          <p:cNvSpPr/>
          <p:nvPr/>
        </p:nvSpPr>
        <p:spPr>
          <a:xfrm>
            <a:off x="7358504" y="580676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AD6DF-F463-A74A-B38A-B810EB998D6A}"/>
              </a:ext>
            </a:extLst>
          </p:cNvPr>
          <p:cNvSpPr txBox="1"/>
          <p:nvPr/>
        </p:nvSpPr>
        <p:spPr>
          <a:xfrm>
            <a:off x="7673184" y="3029770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78BC81-3290-3145-8C51-437A723CE037}"/>
              </a:ext>
            </a:extLst>
          </p:cNvPr>
          <p:cNvSpPr txBox="1"/>
          <p:nvPr/>
        </p:nvSpPr>
        <p:spPr>
          <a:xfrm>
            <a:off x="7670442" y="395440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9AB50-84A2-9943-8927-E7F4930ECAB5}"/>
              </a:ext>
            </a:extLst>
          </p:cNvPr>
          <p:cNvSpPr txBox="1"/>
          <p:nvPr/>
        </p:nvSpPr>
        <p:spPr>
          <a:xfrm>
            <a:off x="7681785" y="5783733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0.57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3F58C5-8FCF-8F49-9C24-F136CF4F4418}"/>
              </a:ext>
            </a:extLst>
          </p:cNvPr>
          <p:cNvCxnSpPr>
            <a:cxnSpLocks/>
          </p:cNvCxnSpPr>
          <p:nvPr/>
        </p:nvCxnSpPr>
        <p:spPr>
          <a:xfrm>
            <a:off x="6960096" y="5822813"/>
            <a:ext cx="349166" cy="102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9668F-94AA-F245-82FC-8A483DA3E3BC}"/>
              </a:ext>
            </a:extLst>
          </p:cNvPr>
          <p:cNvSpPr/>
          <p:nvPr/>
        </p:nvSpPr>
        <p:spPr>
          <a:xfrm>
            <a:off x="7360185" y="5822813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A4EAFE-10BC-5847-970A-725114DC9673}"/>
              </a:ext>
            </a:extLst>
          </p:cNvPr>
          <p:cNvCxnSpPr>
            <a:cxnSpLocks/>
          </p:cNvCxnSpPr>
          <p:nvPr/>
        </p:nvCxnSpPr>
        <p:spPr>
          <a:xfrm>
            <a:off x="10133054" y="4978998"/>
            <a:ext cx="0" cy="18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440A79-2532-8D46-8E64-4FD3F839E5AE}"/>
              </a:ext>
            </a:extLst>
          </p:cNvPr>
          <p:cNvSpPr txBox="1"/>
          <p:nvPr/>
        </p:nvSpPr>
        <p:spPr>
          <a:xfrm>
            <a:off x="9761312" y="51496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0, 2, 0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CCD35-68DD-1641-8A78-B73D733620CD}"/>
              </a:ext>
            </a:extLst>
          </p:cNvPr>
          <p:cNvSpPr txBox="1"/>
          <p:nvPr/>
        </p:nvSpPr>
        <p:spPr>
          <a:xfrm>
            <a:off x="9912424" y="558464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F54A53-757F-A64B-87A0-C51BB4023DB6}"/>
              </a:ext>
            </a:extLst>
          </p:cNvPr>
          <p:cNvCxnSpPr>
            <a:cxnSpLocks/>
          </p:cNvCxnSpPr>
          <p:nvPr/>
        </p:nvCxnSpPr>
        <p:spPr>
          <a:xfrm>
            <a:off x="10145064" y="5493697"/>
            <a:ext cx="0" cy="18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9405EE-E06C-9349-8C0E-13611FBED268}"/>
              </a:ext>
            </a:extLst>
          </p:cNvPr>
          <p:cNvSpPr txBox="1"/>
          <p:nvPr/>
        </p:nvSpPr>
        <p:spPr>
          <a:xfrm>
            <a:off x="1033771" y="2484666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DBF5E3-7412-A946-9A93-84E654FA4862}"/>
              </a:ext>
            </a:extLst>
          </p:cNvPr>
          <p:cNvSpPr txBox="1"/>
          <p:nvPr/>
        </p:nvSpPr>
        <p:spPr>
          <a:xfrm>
            <a:off x="1045114" y="339793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280F45-1F66-0C45-9BFE-5570608B7C91}"/>
              </a:ext>
            </a:extLst>
          </p:cNvPr>
          <p:cNvSpPr txBox="1"/>
          <p:nvPr/>
        </p:nvSpPr>
        <p:spPr>
          <a:xfrm>
            <a:off x="1034515" y="2475377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44F122-06B8-404B-9F31-9F8D028FBEF5}"/>
              </a:ext>
            </a:extLst>
          </p:cNvPr>
          <p:cNvSpPr txBox="1"/>
          <p:nvPr/>
        </p:nvSpPr>
        <p:spPr>
          <a:xfrm>
            <a:off x="1045858" y="338864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0.9</a:t>
            </a:r>
          </a:p>
        </p:txBody>
      </p:sp>
    </p:spTree>
    <p:extLst>
      <p:ext uri="{BB962C8B-B14F-4D97-AF65-F5344CB8AC3E}">
        <p14:creationId xmlns:p14="http://schemas.microsoft.com/office/powerpoint/2010/main" val="370421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3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allAtOnce"/>
      <p:bldP spid="20" grpId="0" build="allAtOnce"/>
      <p:bldP spid="21" grpId="0" build="allAtOnce"/>
      <p:bldP spid="23" grpId="0" animBg="1"/>
      <p:bldP spid="29" grpId="0" animBg="1"/>
      <p:bldP spid="2" grpId="0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build="allAtOnce"/>
      <p:bldP spid="34" grpId="0" build="allAtOnce"/>
      <p:bldP spid="35" grpId="0" build="allAtOnce"/>
      <p:bldP spid="37" grpId="0" animBg="1"/>
      <p:bldP spid="40" grpId="0"/>
      <p:bldP spid="26" grpId="0"/>
      <p:bldP spid="39" grpId="0" build="allAtOnce"/>
      <p:bldP spid="42" grpId="0" build="allAtOnce"/>
      <p:bldP spid="43" grpId="0" build="allAtOnce"/>
      <p:bldP spid="4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1E9717E-9D05-9A43-B304-7D905D3BA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9" y="2475196"/>
            <a:ext cx="7560000" cy="37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Meta-path version: BP</a:t>
                </a:r>
                <a14:m>
                  <m:oMath xmlns:m="http://schemas.openxmlformats.org/officeDocument/2006/math">
                    <m:r>
                      <a:rPr lang="en-US" sz="2800" i="1"/>
                      <m:t>→</m:t>
                    </m:r>
                  </m:oMath>
                </a14:m>
                <a:r>
                  <a:rPr lang="en-US" sz="2800" dirty="0"/>
                  <a:t>FA</a:t>
                </a:r>
                <a14:m>
                  <m:oMath xmlns:m="http://schemas.openxmlformats.org/officeDocument/2006/math">
                    <m:r>
                      <a:rPr lang="en-US" sz="2800" i="1" smtClean="0"/>
                      <m:t>←</m:t>
                    </m:r>
                  </m:oMath>
                </a14:m>
                <a:r>
                  <a:rPr lang="en-US" sz="2800" dirty="0"/>
                  <a:t>B  modified with lowest diffs</a:t>
                </a:r>
                <a:endParaRPr lang="en-GB" sz="2800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  <a:blipFill>
                <a:blip r:embed="rId4"/>
                <a:stretch>
                  <a:fillRect l="-113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probability ~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weight</a:t>
                </a:r>
                <a:r>
                  <a:rPr lang="en-US" b="1" dirty="0">
                    <a:solidFill>
                      <a:schemeClr val="accent1"/>
                    </a:solidFill>
                  </a:rPr>
                  <a:t>(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edge</a:t>
                </a:r>
                <a:r>
                  <a:rPr lang="en-US" b="1" dirty="0">
                    <a:solidFill>
                      <a:schemeClr val="accent1"/>
                    </a:solidFill>
                  </a:rPr>
                  <a:t>)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endParaRPr lang="en-GB" dirty="0"/>
              </a:p>
              <a:p>
                <a:pPr algn="r"/>
                <a:r>
                  <a:rPr lang="en-GB" dirty="0"/>
                  <a:t>which are follows the relationship in schema.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blipFill>
                <a:blip r:embed="rId6"/>
                <a:stretch>
                  <a:fillRect l="-555" r="-55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64820" y="2490114"/>
            <a:ext cx="3747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logically correct for FSN</a:t>
            </a:r>
          </a:p>
          <a:p>
            <a:r>
              <a:rPr lang="en-GB" dirty="0"/>
              <a:t>– </a:t>
            </a:r>
            <a:r>
              <a:rPr lang="en" dirty="0"/>
              <a:t>encourage to explore </a:t>
            </a:r>
            <a:r>
              <a:rPr lang="en" i="1" dirty="0"/>
              <a:t>similar regions</a:t>
            </a:r>
          </a:p>
          <a:p>
            <a:r>
              <a:rPr lang="en-GB" dirty="0"/>
              <a:t>– DFS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3BADD-EF5F-4140-BF18-44C90BA450DB}"/>
              </a:ext>
            </a:extLst>
          </p:cNvPr>
          <p:cNvSpPr txBox="1"/>
          <p:nvPr/>
        </p:nvSpPr>
        <p:spPr>
          <a:xfrm>
            <a:off x="8247794" y="3410853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</a:p>
          <a:p>
            <a:r>
              <a:rPr lang="en-GB" dirty="0"/>
              <a:t>start from node </a:t>
            </a:r>
            <a:r>
              <a:rPr lang="en-GB" b="1" dirty="0">
                <a:solidFill>
                  <a:schemeClr val="accent1"/>
                </a:solidFill>
              </a:rPr>
              <a:t>0</a:t>
            </a:r>
            <a:r>
              <a:rPr lang="en-GB" dirty="0"/>
              <a:t>,</a:t>
            </a:r>
            <a:r>
              <a:rPr lang="en-GB" dirty="0">
                <a:solidFill>
                  <a:schemeClr val="accent1"/>
                </a:solidFill>
              </a:rPr>
              <a:t> IN </a:t>
            </a:r>
            <a:r>
              <a:rPr lang="en-GB" dirty="0"/>
              <a:t>direction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7E241D-846B-9F45-AF20-BD9759DAFB81}"/>
              </a:ext>
            </a:extLst>
          </p:cNvPr>
          <p:cNvSpPr/>
          <p:nvPr/>
        </p:nvSpPr>
        <p:spPr>
          <a:xfrm>
            <a:off x="3503713" y="5085185"/>
            <a:ext cx="936104" cy="64807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7D4AF1-9746-B940-BDBB-AD1A1A62915D}"/>
              </a:ext>
            </a:extLst>
          </p:cNvPr>
          <p:cNvSpPr/>
          <p:nvPr/>
        </p:nvSpPr>
        <p:spPr>
          <a:xfrm>
            <a:off x="590184" y="3314655"/>
            <a:ext cx="936104" cy="64807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03E99E-F68F-0449-AE53-E08435D5B81D}"/>
              </a:ext>
            </a:extLst>
          </p:cNvPr>
          <p:cNvSpPr/>
          <p:nvPr/>
        </p:nvSpPr>
        <p:spPr>
          <a:xfrm>
            <a:off x="1366294" y="3824472"/>
            <a:ext cx="854721" cy="567526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172E2A-5E24-6941-8C29-C1B013C0FF26}"/>
              </a:ext>
            </a:extLst>
          </p:cNvPr>
          <p:cNvSpPr/>
          <p:nvPr/>
        </p:nvSpPr>
        <p:spPr>
          <a:xfrm>
            <a:off x="1357329" y="4703014"/>
            <a:ext cx="854721" cy="567526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80F3EF-4D0E-DB4E-897A-91F18C126924}"/>
              </a:ext>
            </a:extLst>
          </p:cNvPr>
          <p:cNvSpPr/>
          <p:nvPr/>
        </p:nvSpPr>
        <p:spPr>
          <a:xfrm>
            <a:off x="1357329" y="5603967"/>
            <a:ext cx="854721" cy="567526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56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0C2A47F-659F-A949-B19F-E786296A2A04}"/>
              </a:ext>
            </a:extLst>
          </p:cNvPr>
          <p:cNvSpPr txBox="1">
            <a:spLocks/>
          </p:cNvSpPr>
          <p:nvPr/>
        </p:nvSpPr>
        <p:spPr>
          <a:xfrm>
            <a:off x="6058398" y="5589240"/>
            <a:ext cx="11159196" cy="93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Next meeting:</a:t>
            </a:r>
            <a:endParaRPr lang="en-GB" sz="28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F1609EC-B09E-4544-83A5-1E46AAD05D2C}"/>
              </a:ext>
            </a:extLst>
          </p:cNvPr>
          <p:cNvSpPr txBox="1">
            <a:spLocks/>
          </p:cNvSpPr>
          <p:nvPr/>
        </p:nvSpPr>
        <p:spPr>
          <a:xfrm>
            <a:off x="8497753" y="6057291"/>
            <a:ext cx="10661673" cy="2153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2400" dirty="0">
                <a:solidFill>
                  <a:schemeClr val="bg1">
                    <a:lumMod val="50000"/>
                  </a:schemeClr>
                </a:solidFill>
              </a:rPr>
              <a:t>15</a:t>
            </a:r>
            <a:r>
              <a:rPr lang="en" sz="2400" baseline="30000" dirty="0">
                <a:solidFill>
                  <a:schemeClr val="bg1">
                    <a:lumMod val="50000"/>
                  </a:schemeClr>
                </a:solidFill>
              </a:rPr>
              <a:t>th </a:t>
            </a:r>
            <a:r>
              <a:rPr lang="en" sz="2400" dirty="0">
                <a:solidFill>
                  <a:schemeClr val="bg1">
                    <a:lumMod val="50000"/>
                  </a:schemeClr>
                </a:solidFill>
              </a:rPr>
              <a:t>of March, 2019</a:t>
            </a:r>
          </a:p>
        </p:txBody>
      </p:sp>
    </p:spTree>
    <p:extLst>
      <p:ext uri="{BB962C8B-B14F-4D97-AF65-F5344CB8AC3E}">
        <p14:creationId xmlns:p14="http://schemas.microsoft.com/office/powerpoint/2010/main" val="158933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CDB63-30E8-47E6-966D-0DAE7B3B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>
            <a:normAutofit/>
          </a:bodyPr>
          <a:lstStyle/>
          <a:p>
            <a:r>
              <a:rPr lang="en" sz="2800" dirty="0"/>
              <a:t>﻿Similarity between language modeling and network modeling</a:t>
            </a: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BD7E4-3752-9A4A-B874-9C1BEBCD4D2E}"/>
              </a:ext>
            </a:extLst>
          </p:cNvPr>
          <p:cNvSpPr txBox="1"/>
          <p:nvPr/>
        </p:nvSpPr>
        <p:spPr>
          <a:xfrm>
            <a:off x="1559496" y="1666581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Natural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94E37-B7CF-2946-BDE3-650FE65BCF32}"/>
              </a:ext>
            </a:extLst>
          </p:cNvPr>
          <p:cNvSpPr txBox="1"/>
          <p:nvPr/>
        </p:nvSpPr>
        <p:spPr>
          <a:xfrm>
            <a:off x="351473" y="2162085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Student reads the book about wild nature in Russia</a:t>
            </a:r>
            <a:r>
              <a:rPr lang="ru-RU" b="1" dirty="0"/>
              <a:t> 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738EE-CF2C-DF49-B7B0-C080E22D59AB}"/>
              </a:ext>
            </a:extLst>
          </p:cNvPr>
          <p:cNvSpPr txBox="1"/>
          <p:nvPr/>
        </p:nvSpPr>
        <p:spPr>
          <a:xfrm>
            <a:off x="2308292" y="2504477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grammar and semantic are correct</a:t>
            </a:r>
          </a:p>
          <a:p>
            <a:r>
              <a:rPr lang="en-GB" dirty="0"/>
              <a:t>– logically correct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(make sense)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259F9C8-FD8C-AE46-9155-E60A7F6BB27E}"/>
              </a:ext>
            </a:extLst>
          </p:cNvPr>
          <p:cNvSpPr/>
          <p:nvPr/>
        </p:nvSpPr>
        <p:spPr>
          <a:xfrm rot="16200000">
            <a:off x="2699758" y="1586675"/>
            <a:ext cx="369331" cy="3369935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E18608-B397-1C4B-898B-3CAB781AD280}"/>
              </a:ext>
            </a:extLst>
          </p:cNvPr>
          <p:cNvCxnSpPr>
            <a:cxnSpLocks/>
          </p:cNvCxnSpPr>
          <p:nvPr/>
        </p:nvCxnSpPr>
        <p:spPr>
          <a:xfrm>
            <a:off x="2878530" y="3850059"/>
            <a:ext cx="0" cy="270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09D42-D0E8-AE4E-A662-175531D35374}"/>
              </a:ext>
            </a:extLst>
          </p:cNvPr>
          <p:cNvSpPr txBox="1"/>
          <p:nvPr/>
        </p:nvSpPr>
        <p:spPr>
          <a:xfrm>
            <a:off x="2093150" y="344132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Construct pairs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01BDCC-1E68-084A-9B3B-4142B31DEA11}"/>
              </a:ext>
            </a:extLst>
          </p:cNvPr>
          <p:cNvSpPr/>
          <p:nvPr/>
        </p:nvSpPr>
        <p:spPr>
          <a:xfrm>
            <a:off x="268631" y="4221175"/>
            <a:ext cx="1370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('Student', 'reads’), </a:t>
            </a:r>
          </a:p>
          <a:p>
            <a:r>
              <a:rPr lang="en-US" sz="1200" dirty="0"/>
              <a:t>('Student', 'the’), </a:t>
            </a:r>
          </a:p>
          <a:p>
            <a:r>
              <a:rPr lang="en-US" sz="1200" dirty="0"/>
              <a:t>('Student', 'book')</a:t>
            </a:r>
            <a:endParaRPr lang="en-GB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57AFFC-7397-5B4C-B209-261D151A1DBB}"/>
              </a:ext>
            </a:extLst>
          </p:cNvPr>
          <p:cNvSpPr/>
          <p:nvPr/>
        </p:nvSpPr>
        <p:spPr>
          <a:xfrm>
            <a:off x="4327389" y="4221175"/>
            <a:ext cx="1370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/>
              <a:t>('Russia', 'wild’), </a:t>
            </a:r>
          </a:p>
          <a:p>
            <a:r>
              <a:rPr lang="en" sz="1200" dirty="0"/>
              <a:t>('Russia', 'nature’), </a:t>
            </a:r>
          </a:p>
          <a:p>
            <a:r>
              <a:rPr lang="en" sz="1200" dirty="0"/>
              <a:t>('Russia', 'in')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D72EEC-1E7D-2B4E-B682-041AD1A529AC}"/>
              </a:ext>
            </a:extLst>
          </p:cNvPr>
          <p:cNvSpPr txBox="1"/>
          <p:nvPr/>
        </p:nvSpPr>
        <p:spPr>
          <a:xfrm>
            <a:off x="1689781" y="422117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/>
              <a:t>('reads', 'Student’), </a:t>
            </a:r>
          </a:p>
          <a:p>
            <a:r>
              <a:rPr lang="en" sz="1200" dirty="0"/>
              <a:t>('reads', 'the’), </a:t>
            </a:r>
          </a:p>
          <a:p>
            <a:r>
              <a:rPr lang="en" sz="1200" dirty="0"/>
              <a:t>('reads', 'book’), </a:t>
            </a:r>
          </a:p>
          <a:p>
            <a:r>
              <a:rPr lang="en" sz="1200" dirty="0"/>
              <a:t>('reads', 'about'),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081B85-F8E8-CF47-8276-CA519B9AA9FE}"/>
              </a:ext>
            </a:extLst>
          </p:cNvPr>
          <p:cNvSpPr txBox="1"/>
          <p:nvPr/>
        </p:nvSpPr>
        <p:spPr>
          <a:xfrm>
            <a:off x="3474298" y="4513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E7626EC-8245-5C42-BCA5-A7DC79A08554}"/>
              </a:ext>
            </a:extLst>
          </p:cNvPr>
          <p:cNvSpPr/>
          <p:nvPr/>
        </p:nvSpPr>
        <p:spPr>
          <a:xfrm rot="16200000">
            <a:off x="2817505" y="2543349"/>
            <a:ext cx="170614" cy="5164366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BA4900-77D6-BC45-B8E7-54214950ECC2}"/>
              </a:ext>
            </a:extLst>
          </p:cNvPr>
          <p:cNvCxnSpPr>
            <a:cxnSpLocks/>
          </p:cNvCxnSpPr>
          <p:nvPr/>
        </p:nvCxnSpPr>
        <p:spPr>
          <a:xfrm flipV="1">
            <a:off x="2308292" y="5301209"/>
            <a:ext cx="594520" cy="570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B1BC8C-AB3C-984C-9E6C-8071BED2CC81}"/>
              </a:ext>
            </a:extLst>
          </p:cNvPr>
          <p:cNvSpPr txBox="1"/>
          <p:nvPr/>
        </p:nvSpPr>
        <p:spPr>
          <a:xfrm>
            <a:off x="373273" y="5871222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These pairs make sense and logically correct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190261-573D-1144-AFEA-1B130300A0E3}"/>
              </a:ext>
            </a:extLst>
          </p:cNvPr>
          <p:cNvSpPr/>
          <p:nvPr/>
        </p:nvSpPr>
        <p:spPr>
          <a:xfrm>
            <a:off x="2134984" y="2581897"/>
            <a:ext cx="3599894" cy="5389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164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20" grpId="0"/>
      <p:bldP spid="21" grpId="0"/>
      <p:bldP spid="22" grpId="0"/>
      <p:bldP spid="23" grpId="0"/>
      <p:bldP spid="24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CDB63-30E8-47E6-966D-0DAE7B3B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>
            <a:normAutofit/>
          </a:bodyPr>
          <a:lstStyle/>
          <a:p>
            <a:r>
              <a:rPr lang="en" sz="2800" dirty="0"/>
              <a:t>﻿Similarity between language modeling and network modeling</a:t>
            </a: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BD7E4-3752-9A4A-B874-9C1BEBCD4D2E}"/>
              </a:ext>
            </a:extLst>
          </p:cNvPr>
          <p:cNvSpPr txBox="1"/>
          <p:nvPr/>
        </p:nvSpPr>
        <p:spPr>
          <a:xfrm>
            <a:off x="1559496" y="1666581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Natural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94E37-B7CF-2946-BDE3-650FE65BCF32}"/>
              </a:ext>
            </a:extLst>
          </p:cNvPr>
          <p:cNvSpPr txBox="1"/>
          <p:nvPr/>
        </p:nvSpPr>
        <p:spPr>
          <a:xfrm>
            <a:off x="351473" y="2162085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Student reads the book about wild nature in Russia</a:t>
            </a:r>
            <a:r>
              <a:rPr lang="ru-RU" b="1" dirty="0"/>
              <a:t> 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738EE-CF2C-DF49-B7B0-C080E22D59AB}"/>
              </a:ext>
            </a:extLst>
          </p:cNvPr>
          <p:cNvSpPr txBox="1"/>
          <p:nvPr/>
        </p:nvSpPr>
        <p:spPr>
          <a:xfrm>
            <a:off x="2308292" y="2504477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grammar and semantic are correct</a:t>
            </a:r>
          </a:p>
          <a:p>
            <a:r>
              <a:rPr lang="en-GB" dirty="0"/>
              <a:t>– logically correct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(make sense)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259F9C8-FD8C-AE46-9155-E60A7F6BB27E}"/>
              </a:ext>
            </a:extLst>
          </p:cNvPr>
          <p:cNvSpPr/>
          <p:nvPr/>
        </p:nvSpPr>
        <p:spPr>
          <a:xfrm rot="16200000">
            <a:off x="2699758" y="1586675"/>
            <a:ext cx="369331" cy="3369935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E18608-B397-1C4B-898B-3CAB781AD280}"/>
              </a:ext>
            </a:extLst>
          </p:cNvPr>
          <p:cNvCxnSpPr>
            <a:cxnSpLocks/>
          </p:cNvCxnSpPr>
          <p:nvPr/>
        </p:nvCxnSpPr>
        <p:spPr>
          <a:xfrm>
            <a:off x="2878530" y="3850059"/>
            <a:ext cx="0" cy="270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09D42-D0E8-AE4E-A662-175531D35374}"/>
              </a:ext>
            </a:extLst>
          </p:cNvPr>
          <p:cNvSpPr txBox="1"/>
          <p:nvPr/>
        </p:nvSpPr>
        <p:spPr>
          <a:xfrm>
            <a:off x="2093150" y="344132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Construct pairs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01BDCC-1E68-084A-9B3B-4142B31DEA11}"/>
              </a:ext>
            </a:extLst>
          </p:cNvPr>
          <p:cNvSpPr/>
          <p:nvPr/>
        </p:nvSpPr>
        <p:spPr>
          <a:xfrm>
            <a:off x="268631" y="4221175"/>
            <a:ext cx="1370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('Student', 'reads’), </a:t>
            </a:r>
          </a:p>
          <a:p>
            <a:r>
              <a:rPr lang="en-US" sz="1200" dirty="0"/>
              <a:t>('Student', 'the’), </a:t>
            </a:r>
          </a:p>
          <a:p>
            <a:r>
              <a:rPr lang="en-US" sz="1200" dirty="0"/>
              <a:t>('Student', 'book')</a:t>
            </a:r>
            <a:endParaRPr lang="en-GB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57AFFC-7397-5B4C-B209-261D151A1DBB}"/>
              </a:ext>
            </a:extLst>
          </p:cNvPr>
          <p:cNvSpPr/>
          <p:nvPr/>
        </p:nvSpPr>
        <p:spPr>
          <a:xfrm>
            <a:off x="4327389" y="4221175"/>
            <a:ext cx="1370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/>
              <a:t>('Russia', 'wild’), </a:t>
            </a:r>
          </a:p>
          <a:p>
            <a:r>
              <a:rPr lang="en" sz="1200" dirty="0"/>
              <a:t>('Russia', 'nature’), </a:t>
            </a:r>
          </a:p>
          <a:p>
            <a:r>
              <a:rPr lang="en" sz="1200" dirty="0"/>
              <a:t>('Russia', 'in')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D72EEC-1E7D-2B4E-B682-041AD1A529AC}"/>
              </a:ext>
            </a:extLst>
          </p:cNvPr>
          <p:cNvSpPr txBox="1"/>
          <p:nvPr/>
        </p:nvSpPr>
        <p:spPr>
          <a:xfrm>
            <a:off x="1689781" y="422117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/>
              <a:t>('reads', 'Student’), </a:t>
            </a:r>
          </a:p>
          <a:p>
            <a:r>
              <a:rPr lang="en" sz="1200" dirty="0"/>
              <a:t>('reads', 'the’), </a:t>
            </a:r>
          </a:p>
          <a:p>
            <a:r>
              <a:rPr lang="en" sz="1200" dirty="0"/>
              <a:t>('reads', 'book’), </a:t>
            </a:r>
          </a:p>
          <a:p>
            <a:r>
              <a:rPr lang="en" sz="1200" dirty="0"/>
              <a:t>('reads', 'about'),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081B85-F8E8-CF47-8276-CA519B9AA9FE}"/>
              </a:ext>
            </a:extLst>
          </p:cNvPr>
          <p:cNvSpPr txBox="1"/>
          <p:nvPr/>
        </p:nvSpPr>
        <p:spPr>
          <a:xfrm>
            <a:off x="3474298" y="4513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E7626EC-8245-5C42-BCA5-A7DC79A08554}"/>
              </a:ext>
            </a:extLst>
          </p:cNvPr>
          <p:cNvSpPr/>
          <p:nvPr/>
        </p:nvSpPr>
        <p:spPr>
          <a:xfrm rot="16200000">
            <a:off x="2817505" y="2543349"/>
            <a:ext cx="170614" cy="5164366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BA4900-77D6-BC45-B8E7-54214950ECC2}"/>
              </a:ext>
            </a:extLst>
          </p:cNvPr>
          <p:cNvCxnSpPr>
            <a:cxnSpLocks/>
          </p:cNvCxnSpPr>
          <p:nvPr/>
        </p:nvCxnSpPr>
        <p:spPr>
          <a:xfrm flipV="1">
            <a:off x="2308292" y="5301209"/>
            <a:ext cx="594520" cy="570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B1BC8C-AB3C-984C-9E6C-8071BED2CC81}"/>
              </a:ext>
            </a:extLst>
          </p:cNvPr>
          <p:cNvSpPr txBox="1"/>
          <p:nvPr/>
        </p:nvSpPr>
        <p:spPr>
          <a:xfrm>
            <a:off x="373273" y="5871222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These pairs make sense and logically correct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190261-573D-1144-AFEA-1B130300A0E3}"/>
              </a:ext>
            </a:extLst>
          </p:cNvPr>
          <p:cNvSpPr/>
          <p:nvPr/>
        </p:nvSpPr>
        <p:spPr>
          <a:xfrm>
            <a:off x="2134984" y="2581897"/>
            <a:ext cx="3599894" cy="5389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D723F3-3B50-1446-B844-4FBB732007C3}"/>
              </a:ext>
            </a:extLst>
          </p:cNvPr>
          <p:cNvSpPr txBox="1"/>
          <p:nvPr/>
        </p:nvSpPr>
        <p:spPr>
          <a:xfrm>
            <a:off x="8261406" y="1722867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Network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EF6AD-53A7-1540-9232-5855834151C4}"/>
              </a:ext>
            </a:extLst>
          </p:cNvPr>
          <p:cNvCxnSpPr/>
          <p:nvPr/>
        </p:nvCxnSpPr>
        <p:spPr>
          <a:xfrm>
            <a:off x="5807968" y="2066691"/>
            <a:ext cx="0" cy="41001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clock, clipart, object, hanging&#13;&#10;&#13;&#10;Description automatically generated">
            <a:extLst>
              <a:ext uri="{FF2B5EF4-FFF2-40B4-BE49-F238E27FC236}">
                <a16:creationId xmlns:a16="http://schemas.microsoft.com/office/drawing/2014/main" id="{62C169D7-1B4C-5546-B895-B1B00AB99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47" y="2123723"/>
            <a:ext cx="2747283" cy="11030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09B6D0-6FCE-A44D-95B9-370E38B51A83}"/>
              </a:ext>
            </a:extLst>
          </p:cNvPr>
          <p:cNvSpPr txBox="1"/>
          <p:nvPr/>
        </p:nvSpPr>
        <p:spPr>
          <a:xfrm>
            <a:off x="5988962" y="3192696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explicit order in general case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C15ADB-D83D-3447-9FCE-F79EB21B95A9}"/>
              </a:ext>
            </a:extLst>
          </p:cNvPr>
          <p:cNvSpPr txBox="1"/>
          <p:nvPr/>
        </p:nvSpPr>
        <p:spPr>
          <a:xfrm>
            <a:off x="8395149" y="3470787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node types could differ</a:t>
            </a:r>
          </a:p>
          <a:p>
            <a:r>
              <a:rPr lang="en-GB" dirty="0"/>
              <a:t>– edges could have unequal meaning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4F731831-F2F7-6041-A6B2-6E79C3425417}"/>
              </a:ext>
            </a:extLst>
          </p:cNvPr>
          <p:cNvSpPr/>
          <p:nvPr/>
        </p:nvSpPr>
        <p:spPr>
          <a:xfrm rot="16200000">
            <a:off x="8781761" y="2604929"/>
            <a:ext cx="369331" cy="3369935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A568AD-70F9-3848-AF9C-F53831BF9034}"/>
              </a:ext>
            </a:extLst>
          </p:cNvPr>
          <p:cNvCxnSpPr>
            <a:cxnSpLocks/>
          </p:cNvCxnSpPr>
          <p:nvPr/>
        </p:nvCxnSpPr>
        <p:spPr>
          <a:xfrm>
            <a:off x="8960533" y="4868313"/>
            <a:ext cx="0" cy="270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FE50A3-66C3-8148-A8AD-8B01A41EF30D}"/>
              </a:ext>
            </a:extLst>
          </p:cNvPr>
          <p:cNvSpPr txBox="1"/>
          <p:nvPr/>
        </p:nvSpPr>
        <p:spPr>
          <a:xfrm>
            <a:off x="7592672" y="447578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needs sampling technique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558161-D84A-EE4A-ADE9-E333430D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30" y="5153524"/>
            <a:ext cx="5518681" cy="17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CDB63-30E8-47E6-966D-0DAE7B3B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>
            <a:normAutofit/>
          </a:bodyPr>
          <a:lstStyle/>
          <a:p>
            <a:r>
              <a:rPr lang="en-US" sz="2800" dirty="0"/>
              <a:t>Experimental Setup</a:t>
            </a: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2F4C4E-A86C-4845-ACE0-D6B5CE6E8EF4}"/>
              </a:ext>
            </a:extLst>
          </p:cNvPr>
          <p:cNvSpPr txBox="1"/>
          <p:nvPr/>
        </p:nvSpPr>
        <p:spPr>
          <a:xfrm>
            <a:off x="478800" y="1627303"/>
            <a:ext cx="791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combination of </a:t>
            </a:r>
            <a:r>
              <a:rPr lang="en-US" dirty="0">
                <a:solidFill>
                  <a:schemeClr val="accent1"/>
                </a:solidFill>
              </a:rPr>
              <a:t>Sales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Collection</a:t>
            </a:r>
            <a:r>
              <a:rPr lang="en-US" dirty="0"/>
              <a:t> business processes with noise in coefficients</a:t>
            </a:r>
            <a:endParaRPr lang="en-GB" dirty="0"/>
          </a:p>
        </p:txBody>
      </p:sp>
      <p:pic>
        <p:nvPicPr>
          <p:cNvPr id="14" name="Picture 13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83292BC6-BEED-4B44-8078-B516F288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327076"/>
            <a:ext cx="7488832" cy="3744416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27B8EE6-065F-944C-A7F1-26C75DB1B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39938"/>
              </p:ext>
            </p:extLst>
          </p:nvPr>
        </p:nvGraphicFramePr>
        <p:xfrm>
          <a:off x="8976320" y="1627303"/>
          <a:ext cx="2350392" cy="4610136"/>
        </p:xfrm>
        <a:graphic>
          <a:graphicData uri="http://schemas.openxmlformats.org/drawingml/2006/table">
            <a:tbl>
              <a:tblPr/>
              <a:tblGrid>
                <a:gridCol w="262160">
                  <a:extLst>
                    <a:ext uri="{9D8B030D-6E8A-4147-A177-3AD203B41FA5}">
                      <a16:colId xmlns:a16="http://schemas.microsoft.com/office/drawing/2014/main" val="2810451181"/>
                    </a:ext>
                  </a:extLst>
                </a:gridCol>
                <a:gridCol w="1040780">
                  <a:extLst>
                    <a:ext uri="{9D8B030D-6E8A-4147-A177-3AD203B41FA5}">
                      <a16:colId xmlns:a16="http://schemas.microsoft.com/office/drawing/2014/main" val="3876229026"/>
                    </a:ext>
                  </a:extLst>
                </a:gridCol>
                <a:gridCol w="471388">
                  <a:extLst>
                    <a:ext uri="{9D8B030D-6E8A-4147-A177-3AD203B41FA5}">
                      <a16:colId xmlns:a16="http://schemas.microsoft.com/office/drawing/2014/main" val="265184519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007853961"/>
                    </a:ext>
                  </a:extLst>
                </a:gridCol>
              </a:tblGrid>
              <a:tr h="92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ID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Name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Debit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Credit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17321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Revenue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0.910881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03994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Tax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0.089119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98317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73311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178895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Cash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454396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2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Revenue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0.938945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43057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2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Tax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0.061055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925539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2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41811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3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4980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3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Cash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753330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4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Revenue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0.776770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853437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4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Tax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0.223230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743699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4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23482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5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367895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5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Cash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64746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6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Revenue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0.794639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353042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6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Tax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0.205361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94257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6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0437"/>
                  </a:ext>
                </a:extLst>
              </a:tr>
              <a:tr h="2992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7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Trade Receivables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>
                          <a:effectLst/>
                        </a:rPr>
                        <a:t>0.0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987472"/>
                  </a:ext>
                </a:extLst>
              </a:tr>
              <a:tr h="17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7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Cash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1.0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dirty="0">
                          <a:effectLst/>
                        </a:rPr>
                        <a:t>0.000000</a:t>
                      </a:r>
                    </a:p>
                  </a:txBody>
                  <a:tcPr marL="42745" marR="42745" marT="21372" marB="2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005509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01D42C-F6E3-9149-AF1D-35023F145714}"/>
              </a:ext>
            </a:extLst>
          </p:cNvPr>
          <p:cNvCxnSpPr/>
          <p:nvPr/>
        </p:nvCxnSpPr>
        <p:spPr>
          <a:xfrm flipH="1">
            <a:off x="7128859" y="5651309"/>
            <a:ext cx="360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DEBD8-95B6-8143-B5A8-6EF5C4A12143}"/>
              </a:ext>
            </a:extLst>
          </p:cNvPr>
          <p:cNvCxnSpPr/>
          <p:nvPr/>
        </p:nvCxnSpPr>
        <p:spPr>
          <a:xfrm flipH="1">
            <a:off x="7099041" y="4767335"/>
            <a:ext cx="360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242EDB-BA2B-6246-B7C4-250867CFC9A3}"/>
              </a:ext>
            </a:extLst>
          </p:cNvPr>
          <p:cNvCxnSpPr/>
          <p:nvPr/>
        </p:nvCxnSpPr>
        <p:spPr>
          <a:xfrm flipH="1">
            <a:off x="11457976" y="3068960"/>
            <a:ext cx="360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25C8B5-3FD5-D24A-A55D-77793AA361C6}"/>
              </a:ext>
            </a:extLst>
          </p:cNvPr>
          <p:cNvCxnSpPr/>
          <p:nvPr/>
        </p:nvCxnSpPr>
        <p:spPr>
          <a:xfrm flipH="1">
            <a:off x="11457976" y="1996635"/>
            <a:ext cx="360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762046-E4F4-BF40-94DF-6AE1F9868C53}"/>
              </a:ext>
            </a:extLst>
          </p:cNvPr>
          <p:cNvCxnSpPr/>
          <p:nvPr/>
        </p:nvCxnSpPr>
        <p:spPr>
          <a:xfrm flipH="1">
            <a:off x="7099041" y="3932236"/>
            <a:ext cx="36004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C8712B-0E38-1A4D-8CA8-E4643B818651}"/>
              </a:ext>
            </a:extLst>
          </p:cNvPr>
          <p:cNvCxnSpPr/>
          <p:nvPr/>
        </p:nvCxnSpPr>
        <p:spPr>
          <a:xfrm flipH="1">
            <a:off x="7099041" y="3140968"/>
            <a:ext cx="36004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BBE3E1-060F-2D40-B462-0A61FCED7DF8}"/>
              </a:ext>
            </a:extLst>
          </p:cNvPr>
          <p:cNvCxnSpPr/>
          <p:nvPr/>
        </p:nvCxnSpPr>
        <p:spPr>
          <a:xfrm flipH="1">
            <a:off x="11457976" y="5301208"/>
            <a:ext cx="36004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754148-90D2-6A4C-98B1-5CEBB42D8CBB}"/>
              </a:ext>
            </a:extLst>
          </p:cNvPr>
          <p:cNvCxnSpPr/>
          <p:nvPr/>
        </p:nvCxnSpPr>
        <p:spPr>
          <a:xfrm flipH="1">
            <a:off x="11457976" y="4198676"/>
            <a:ext cx="360040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5F4DDCD-40B1-F34A-B3ED-BD1DF53705CE}"/>
              </a:ext>
            </a:extLst>
          </p:cNvPr>
          <p:cNvSpPr/>
          <p:nvPr/>
        </p:nvSpPr>
        <p:spPr>
          <a:xfrm>
            <a:off x="8960363" y="2430129"/>
            <a:ext cx="2366349" cy="494815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325E2C-8344-8642-B703-E02CF52D531F}"/>
              </a:ext>
            </a:extLst>
          </p:cNvPr>
          <p:cNvSpPr/>
          <p:nvPr/>
        </p:nvSpPr>
        <p:spPr>
          <a:xfrm>
            <a:off x="8955361" y="1781310"/>
            <a:ext cx="2366349" cy="64881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94172C-64C1-5D48-A9F4-D87B39B0BC43}"/>
              </a:ext>
            </a:extLst>
          </p:cNvPr>
          <p:cNvSpPr/>
          <p:nvPr/>
        </p:nvSpPr>
        <p:spPr>
          <a:xfrm>
            <a:off x="6796403" y="5065178"/>
            <a:ext cx="283030" cy="26172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4D4AC5-F0CE-0C4E-8158-DFE64223F790}"/>
              </a:ext>
            </a:extLst>
          </p:cNvPr>
          <p:cNvSpPr/>
          <p:nvPr/>
        </p:nvSpPr>
        <p:spPr>
          <a:xfrm>
            <a:off x="6791334" y="5475987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180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2F1EB312-1C71-374F-8FF9-9A1B91B2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438"/>
            <a:ext cx="8247794" cy="412389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67708CC-F2D7-844E-82BC-C816D18E5890}"/>
              </a:ext>
            </a:extLst>
          </p:cNvPr>
          <p:cNvSpPr/>
          <p:nvPr/>
        </p:nvSpPr>
        <p:spPr>
          <a:xfrm>
            <a:off x="7350765" y="261954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CDB63-30E8-47E6-966D-0DAE7B3B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>
            <a:normAutofit/>
          </a:bodyPr>
          <a:lstStyle/>
          <a:p>
            <a:r>
              <a:rPr lang="en-US" sz="2800" dirty="0" err="1"/>
              <a:t>RandomWalk</a:t>
            </a: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7428444" cy="731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random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7428444" cy="731803"/>
              </a:xfrm>
              <a:prstGeom prst="rect">
                <a:avLst/>
              </a:prstGeom>
              <a:blipFill>
                <a:blip r:embed="rId5"/>
                <a:stretch>
                  <a:fillRect l="-683" b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72D2C0-8932-A24B-BA1C-C7CF1C181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509" y="426877"/>
            <a:ext cx="3449836" cy="1871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97509" y="2385815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always follows the direction of edge</a:t>
            </a:r>
          </a:p>
          <a:p>
            <a:r>
              <a:rPr lang="en-GB" dirty="0"/>
              <a:t>– uniform transition probability</a:t>
            </a:r>
          </a:p>
          <a:p>
            <a:r>
              <a:rPr lang="en-GB" dirty="0"/>
              <a:t>– DFS nature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32A34-E004-D84D-AB26-7840B253FB0B}"/>
              </a:ext>
            </a:extLst>
          </p:cNvPr>
          <p:cNvCxnSpPr>
            <a:cxnSpLocks/>
          </p:cNvCxnSpPr>
          <p:nvPr/>
        </p:nvCxnSpPr>
        <p:spPr>
          <a:xfrm flipH="1" flipV="1">
            <a:off x="1127448" y="4941168"/>
            <a:ext cx="360040" cy="7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5B7933-67B0-2749-9FBF-3F7025D096D2}"/>
              </a:ext>
            </a:extLst>
          </p:cNvPr>
          <p:cNvSpPr/>
          <p:nvPr/>
        </p:nvSpPr>
        <p:spPr>
          <a:xfrm>
            <a:off x="7350765" y="5823114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3BADD-EF5F-4140-BF18-44C90BA450DB}"/>
              </a:ext>
            </a:extLst>
          </p:cNvPr>
          <p:cNvSpPr txBox="1"/>
          <p:nvPr/>
        </p:nvSpPr>
        <p:spPr>
          <a:xfrm>
            <a:off x="8247794" y="3410853"/>
            <a:ext cx="3232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</a:p>
          <a:p>
            <a:r>
              <a:rPr lang="en-GB" dirty="0"/>
              <a:t>start from node </a:t>
            </a:r>
            <a:r>
              <a:rPr lang="en-GB" b="1" dirty="0">
                <a:solidFill>
                  <a:schemeClr val="accent1"/>
                </a:solidFill>
              </a:rPr>
              <a:t>0</a:t>
            </a:r>
            <a:r>
              <a:rPr lang="en-GB" dirty="0"/>
              <a:t>,</a:t>
            </a:r>
            <a:r>
              <a:rPr lang="en-GB" dirty="0">
                <a:solidFill>
                  <a:schemeClr val="accent1"/>
                </a:solidFill>
              </a:rPr>
              <a:t> OUT </a:t>
            </a:r>
            <a:r>
              <a:rPr lang="en-GB" dirty="0"/>
              <a:t>direction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7F0958-13B3-DA4B-8771-FA47E9CFC76B}"/>
              </a:ext>
            </a:extLst>
          </p:cNvPr>
          <p:cNvSpPr/>
          <p:nvPr/>
        </p:nvSpPr>
        <p:spPr>
          <a:xfrm>
            <a:off x="7348372" y="3543556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B1B0E9-6DCB-AE41-875C-13734188206A}"/>
              </a:ext>
            </a:extLst>
          </p:cNvPr>
          <p:cNvSpPr/>
          <p:nvPr/>
        </p:nvSpPr>
        <p:spPr>
          <a:xfrm>
            <a:off x="7345979" y="4462416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91BA53-2F77-104C-9FB7-F8910AC04064}"/>
              </a:ext>
            </a:extLst>
          </p:cNvPr>
          <p:cNvSpPr/>
          <p:nvPr/>
        </p:nvSpPr>
        <p:spPr>
          <a:xfrm>
            <a:off x="7345979" y="5381276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C0F80-99E6-0A45-8A73-B499E56C7570}"/>
              </a:ext>
            </a:extLst>
          </p:cNvPr>
          <p:cNvSpPr txBox="1"/>
          <p:nvPr/>
        </p:nvSpPr>
        <p:spPr>
          <a:xfrm>
            <a:off x="7691367" y="257543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F959F-9CA2-344B-8386-4C29A5AAAF5F}"/>
              </a:ext>
            </a:extLst>
          </p:cNvPr>
          <p:cNvSpPr txBox="1"/>
          <p:nvPr/>
        </p:nvSpPr>
        <p:spPr>
          <a:xfrm>
            <a:off x="7671654" y="351755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A170D-093D-4148-9060-0E4DC1D9745D}"/>
              </a:ext>
            </a:extLst>
          </p:cNvPr>
          <p:cNvSpPr txBox="1"/>
          <p:nvPr/>
        </p:nvSpPr>
        <p:spPr>
          <a:xfrm>
            <a:off x="7669261" y="443938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35EA0-C1ED-3449-B53C-A40796A86902}"/>
              </a:ext>
            </a:extLst>
          </p:cNvPr>
          <p:cNvSpPr txBox="1"/>
          <p:nvPr/>
        </p:nvSpPr>
        <p:spPr>
          <a:xfrm>
            <a:off x="7669260" y="535824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0.25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B15CCA-F553-D144-8443-0E2ACE3B7940}"/>
              </a:ext>
            </a:extLst>
          </p:cNvPr>
          <p:cNvCxnSpPr>
            <a:cxnSpLocks/>
          </p:cNvCxnSpPr>
          <p:nvPr/>
        </p:nvCxnSpPr>
        <p:spPr>
          <a:xfrm flipV="1">
            <a:off x="6888088" y="3614133"/>
            <a:ext cx="410569" cy="44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4A87A-4E2A-8A47-B5C6-C71325A04FFA}"/>
              </a:ext>
            </a:extLst>
          </p:cNvPr>
          <p:cNvSpPr/>
          <p:nvPr/>
        </p:nvSpPr>
        <p:spPr>
          <a:xfrm>
            <a:off x="7354319" y="3524243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24C129-5723-0B4B-A0E0-27F739A365DA}"/>
              </a:ext>
            </a:extLst>
          </p:cNvPr>
          <p:cNvCxnSpPr>
            <a:cxnSpLocks/>
          </p:cNvCxnSpPr>
          <p:nvPr/>
        </p:nvCxnSpPr>
        <p:spPr>
          <a:xfrm flipH="1">
            <a:off x="1229934" y="5715311"/>
            <a:ext cx="401570" cy="130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016E2E-CB23-DB4A-9A8B-CD8F4CC2AD5A}"/>
              </a:ext>
            </a:extLst>
          </p:cNvPr>
          <p:cNvSpPr txBox="1"/>
          <p:nvPr/>
        </p:nvSpPr>
        <p:spPr>
          <a:xfrm>
            <a:off x="502464" y="5794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E4312C"/>
                </a:solidFill>
              </a:rPr>
              <a:t>?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EA5A2AF5-083D-9B4E-A3A7-1D37D51272AD}"/>
              </a:ext>
            </a:extLst>
          </p:cNvPr>
          <p:cNvSpPr/>
          <p:nvPr/>
        </p:nvSpPr>
        <p:spPr>
          <a:xfrm rot="16200000">
            <a:off x="9960800" y="2613279"/>
            <a:ext cx="344508" cy="3591189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B1D91E-7124-FC47-9997-E67076188B56}"/>
              </a:ext>
            </a:extLst>
          </p:cNvPr>
          <p:cNvSpPr txBox="1"/>
          <p:nvPr/>
        </p:nvSpPr>
        <p:spPr>
          <a:xfrm>
            <a:off x="8672611" y="4654006"/>
            <a:ext cx="296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b="1" dirty="0">
                <a:solidFill>
                  <a:schemeClr val="accent1"/>
                </a:solidFill>
              </a:rPr>
              <a:t>!</a:t>
            </a:r>
            <a:r>
              <a:rPr lang="en" dirty="0"/>
              <a:t> One cannot robustly sample </a:t>
            </a:r>
          </a:p>
          <a:p>
            <a:pPr algn="ctr"/>
            <a:r>
              <a:rPr lang="en" dirty="0"/>
              <a:t>with </a:t>
            </a:r>
            <a:r>
              <a:rPr lang="en" dirty="0" err="1"/>
              <a:t>RandomWalk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02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9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2" grpId="0" build="allAtOnce"/>
      <p:bldP spid="18" grpId="0" build="allAtOnce"/>
      <p:bldP spid="20" grpId="0" build="allAtOnce"/>
      <p:bldP spid="21" grpId="0" build="allAtOnce"/>
      <p:bldP spid="23" grpId="0" animBg="1"/>
      <p:bldP spid="27" grpId="0"/>
      <p:bldP spid="29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CDB63-30E8-47E6-966D-0DAE7B3B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691200"/>
            <a:ext cx="11159196" cy="936103"/>
          </a:xfrm>
        </p:spPr>
        <p:txBody>
          <a:bodyPr>
            <a:normAutofit/>
          </a:bodyPr>
          <a:lstStyle/>
          <a:p>
            <a:r>
              <a:rPr lang="en-US" sz="2800" dirty="0" err="1"/>
              <a:t>RandomWalk</a:t>
            </a: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7428444" cy="731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random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7428444" cy="731803"/>
              </a:xfrm>
              <a:prstGeom prst="rect">
                <a:avLst/>
              </a:prstGeom>
              <a:blipFill>
                <a:blip r:embed="rId4"/>
                <a:stretch>
                  <a:fillRect l="-683" b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72D2C0-8932-A24B-BA1C-C7CF1C18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509" y="426877"/>
            <a:ext cx="3449836" cy="1871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97509" y="2385815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always follows the direction of edge</a:t>
            </a:r>
          </a:p>
          <a:p>
            <a:r>
              <a:rPr lang="en-GB" dirty="0"/>
              <a:t>– uniform transition probability</a:t>
            </a:r>
          </a:p>
          <a:p>
            <a:r>
              <a:rPr lang="en-GB" dirty="0"/>
              <a:t>– DFS nature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866A4F6-41F8-FF44-BC48-6C964FEAF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4" y="2563405"/>
            <a:ext cx="756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88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2F1EB312-1C71-374F-8FF9-9A1B91B2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438"/>
            <a:ext cx="8247794" cy="41238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Meta-path version: BP</a:t>
                </a:r>
                <a14:m>
                  <m:oMath xmlns:m="http://schemas.openxmlformats.org/officeDocument/2006/math">
                    <m:r>
                      <a:rPr lang="en-US" sz="2800" i="1"/>
                      <m:t>→</m:t>
                    </m:r>
                  </m:oMath>
                </a14:m>
                <a:r>
                  <a:rPr lang="en-US" sz="2800" dirty="0"/>
                  <a:t>FA</a:t>
                </a:r>
                <a14:m>
                  <m:oMath xmlns:m="http://schemas.openxmlformats.org/officeDocument/2006/math">
                    <m:r>
                      <a:rPr lang="en-US" sz="2800" i="1"/>
                      <m:t>←</m:t>
                    </m:r>
                  </m:oMath>
                </a14:m>
                <a:r>
                  <a:rPr lang="en-US" sz="2800" dirty="0"/>
                  <a:t>BP</a:t>
                </a:r>
                <a:r>
                  <a:rPr lang="ru-RU" sz="2000" dirty="0">
                    <a:effectLst/>
                  </a:rPr>
                  <a:t> </a:t>
                </a:r>
                <a:endParaRPr lang="en-GB" sz="2800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  <a:blipFill>
                <a:blip r:embed="rId4"/>
                <a:stretch>
                  <a:fillRect l="-113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11557779" cy="731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random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/>
                  <a:t>which are follows the relationship in schema.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11557779" cy="731803"/>
              </a:xfrm>
              <a:prstGeom prst="rect">
                <a:avLst/>
              </a:prstGeom>
              <a:blipFill>
                <a:blip r:embed="rId6"/>
                <a:stretch>
                  <a:fillRect l="-439" b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97509" y="238581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logically correct for FSN</a:t>
            </a:r>
          </a:p>
          <a:p>
            <a:r>
              <a:rPr lang="en-GB" dirty="0"/>
              <a:t>– uniform transition probability</a:t>
            </a:r>
          </a:p>
          <a:p>
            <a:r>
              <a:rPr lang="en-GB" dirty="0"/>
              <a:t>– DFS nature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32A34-E004-D84D-AB26-7840B253FB0B}"/>
              </a:ext>
            </a:extLst>
          </p:cNvPr>
          <p:cNvCxnSpPr>
            <a:cxnSpLocks/>
          </p:cNvCxnSpPr>
          <p:nvPr/>
        </p:nvCxnSpPr>
        <p:spPr>
          <a:xfrm flipH="1" flipV="1">
            <a:off x="1127448" y="4941168"/>
            <a:ext cx="360040" cy="7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5B7933-67B0-2749-9FBF-3F7025D096D2}"/>
              </a:ext>
            </a:extLst>
          </p:cNvPr>
          <p:cNvSpPr/>
          <p:nvPr/>
        </p:nvSpPr>
        <p:spPr>
          <a:xfrm>
            <a:off x="7350765" y="5823114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3BADD-EF5F-4140-BF18-44C90BA450DB}"/>
              </a:ext>
            </a:extLst>
          </p:cNvPr>
          <p:cNvSpPr txBox="1"/>
          <p:nvPr/>
        </p:nvSpPr>
        <p:spPr>
          <a:xfrm>
            <a:off x="8247794" y="3410853"/>
            <a:ext cx="3232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</a:p>
          <a:p>
            <a:r>
              <a:rPr lang="en-GB" dirty="0"/>
              <a:t>start from node </a:t>
            </a:r>
            <a:r>
              <a:rPr lang="en-GB" b="1" dirty="0">
                <a:solidFill>
                  <a:schemeClr val="accent1"/>
                </a:solidFill>
              </a:rPr>
              <a:t>0</a:t>
            </a:r>
            <a:r>
              <a:rPr lang="en-GB" dirty="0"/>
              <a:t>,</a:t>
            </a:r>
            <a:r>
              <a:rPr lang="en-GB" dirty="0">
                <a:solidFill>
                  <a:schemeClr val="accent1"/>
                </a:solidFill>
              </a:rPr>
              <a:t> OUT </a:t>
            </a:r>
            <a:r>
              <a:rPr lang="en-GB" dirty="0"/>
              <a:t>direction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7F0958-13B3-DA4B-8771-FA47E9CFC76B}"/>
              </a:ext>
            </a:extLst>
          </p:cNvPr>
          <p:cNvSpPr/>
          <p:nvPr/>
        </p:nvSpPr>
        <p:spPr>
          <a:xfrm>
            <a:off x="7349554" y="305577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B1B0E9-6DCB-AE41-875C-13734188206A}"/>
              </a:ext>
            </a:extLst>
          </p:cNvPr>
          <p:cNvSpPr/>
          <p:nvPr/>
        </p:nvSpPr>
        <p:spPr>
          <a:xfrm>
            <a:off x="7347161" y="397463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91BA53-2F77-104C-9FB7-F8910AC04064}"/>
              </a:ext>
            </a:extLst>
          </p:cNvPr>
          <p:cNvSpPr/>
          <p:nvPr/>
        </p:nvSpPr>
        <p:spPr>
          <a:xfrm>
            <a:off x="7347161" y="489349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F959F-9CA2-344B-8386-4C29A5AAAF5F}"/>
              </a:ext>
            </a:extLst>
          </p:cNvPr>
          <p:cNvSpPr txBox="1"/>
          <p:nvPr/>
        </p:nvSpPr>
        <p:spPr>
          <a:xfrm>
            <a:off x="7672836" y="30297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A170D-093D-4148-9060-0E4DC1D9745D}"/>
              </a:ext>
            </a:extLst>
          </p:cNvPr>
          <p:cNvSpPr txBox="1"/>
          <p:nvPr/>
        </p:nvSpPr>
        <p:spPr>
          <a:xfrm>
            <a:off x="7670443" y="395160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35EA0-C1ED-3449-B53C-A40796A86902}"/>
              </a:ext>
            </a:extLst>
          </p:cNvPr>
          <p:cNvSpPr txBox="1"/>
          <p:nvPr/>
        </p:nvSpPr>
        <p:spPr>
          <a:xfrm>
            <a:off x="7670442" y="487046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B15CCA-F553-D144-8443-0E2ACE3B7940}"/>
              </a:ext>
            </a:extLst>
          </p:cNvPr>
          <p:cNvCxnSpPr>
            <a:cxnSpLocks/>
          </p:cNvCxnSpPr>
          <p:nvPr/>
        </p:nvCxnSpPr>
        <p:spPr>
          <a:xfrm flipV="1">
            <a:off x="6868298" y="4105495"/>
            <a:ext cx="410569" cy="44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4A87A-4E2A-8A47-B5C6-C71325A04FFA}"/>
              </a:ext>
            </a:extLst>
          </p:cNvPr>
          <p:cNvSpPr/>
          <p:nvPr/>
        </p:nvSpPr>
        <p:spPr>
          <a:xfrm>
            <a:off x="7342581" y="3974334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24C129-5723-0B4B-A0E0-27F739A365DA}"/>
              </a:ext>
            </a:extLst>
          </p:cNvPr>
          <p:cNvCxnSpPr>
            <a:cxnSpLocks/>
          </p:cNvCxnSpPr>
          <p:nvPr/>
        </p:nvCxnSpPr>
        <p:spPr>
          <a:xfrm flipH="1">
            <a:off x="1132645" y="4783756"/>
            <a:ext cx="513275" cy="69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EA5A2AF5-083D-9B4E-A3A7-1D37D51272AD}"/>
              </a:ext>
            </a:extLst>
          </p:cNvPr>
          <p:cNvSpPr/>
          <p:nvPr/>
        </p:nvSpPr>
        <p:spPr>
          <a:xfrm rot="16200000">
            <a:off x="9960800" y="2613279"/>
            <a:ext cx="344508" cy="3591189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391BF-998F-F644-BDAC-2E7C426D535D}"/>
              </a:ext>
            </a:extLst>
          </p:cNvPr>
          <p:cNvSpPr txBox="1"/>
          <p:nvPr/>
        </p:nvSpPr>
        <p:spPr>
          <a:xfrm>
            <a:off x="9876729" y="46438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0, 4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570775-6380-D443-AC5B-6AD0E34D28BC}"/>
              </a:ext>
            </a:extLst>
          </p:cNvPr>
          <p:cNvSpPr/>
          <p:nvPr/>
        </p:nvSpPr>
        <p:spPr>
          <a:xfrm>
            <a:off x="7358504" y="305827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7921DB-DAB7-9245-958B-4D7726C34076}"/>
              </a:ext>
            </a:extLst>
          </p:cNvPr>
          <p:cNvSpPr/>
          <p:nvPr/>
        </p:nvSpPr>
        <p:spPr>
          <a:xfrm>
            <a:off x="7358504" y="488790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2C241-DE86-A84F-BF5A-32B9C920519B}"/>
              </a:ext>
            </a:extLst>
          </p:cNvPr>
          <p:cNvSpPr/>
          <p:nvPr/>
        </p:nvSpPr>
        <p:spPr>
          <a:xfrm>
            <a:off x="7358504" y="580676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AD6DF-F463-A74A-B38A-B810EB998D6A}"/>
              </a:ext>
            </a:extLst>
          </p:cNvPr>
          <p:cNvSpPr txBox="1"/>
          <p:nvPr/>
        </p:nvSpPr>
        <p:spPr>
          <a:xfrm>
            <a:off x="7663886" y="3031259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78BC81-3290-3145-8C51-437A723CE037}"/>
              </a:ext>
            </a:extLst>
          </p:cNvPr>
          <p:cNvSpPr txBox="1"/>
          <p:nvPr/>
        </p:nvSpPr>
        <p:spPr>
          <a:xfrm>
            <a:off x="7670441" y="486193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9AB50-84A2-9943-8927-E7F4930ECAB5}"/>
              </a:ext>
            </a:extLst>
          </p:cNvPr>
          <p:cNvSpPr txBox="1"/>
          <p:nvPr/>
        </p:nvSpPr>
        <p:spPr>
          <a:xfrm>
            <a:off x="7681785" y="5783733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3F58C5-8FCF-8F49-9C24-F136CF4F4418}"/>
              </a:ext>
            </a:extLst>
          </p:cNvPr>
          <p:cNvCxnSpPr>
            <a:cxnSpLocks/>
          </p:cNvCxnSpPr>
          <p:nvPr/>
        </p:nvCxnSpPr>
        <p:spPr>
          <a:xfrm>
            <a:off x="6816080" y="5021559"/>
            <a:ext cx="469247" cy="8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9668F-94AA-F245-82FC-8A483DA3E3BC}"/>
              </a:ext>
            </a:extLst>
          </p:cNvPr>
          <p:cNvSpPr/>
          <p:nvPr/>
        </p:nvSpPr>
        <p:spPr>
          <a:xfrm>
            <a:off x="7349041" y="4899168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A4EAFE-10BC-5847-970A-725114DC9673}"/>
              </a:ext>
            </a:extLst>
          </p:cNvPr>
          <p:cNvCxnSpPr>
            <a:cxnSpLocks/>
          </p:cNvCxnSpPr>
          <p:nvPr/>
        </p:nvCxnSpPr>
        <p:spPr>
          <a:xfrm>
            <a:off x="10133054" y="4978998"/>
            <a:ext cx="0" cy="18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440A79-2532-8D46-8E64-4FD3F839E5AE}"/>
              </a:ext>
            </a:extLst>
          </p:cNvPr>
          <p:cNvSpPr txBox="1"/>
          <p:nvPr/>
        </p:nvSpPr>
        <p:spPr>
          <a:xfrm>
            <a:off x="9761312" y="51496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0, 4, 2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CCD35-68DD-1641-8A78-B73D733620CD}"/>
              </a:ext>
            </a:extLst>
          </p:cNvPr>
          <p:cNvSpPr txBox="1"/>
          <p:nvPr/>
        </p:nvSpPr>
        <p:spPr>
          <a:xfrm>
            <a:off x="9912424" y="558464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F54A53-757F-A64B-87A0-C51BB4023DB6}"/>
              </a:ext>
            </a:extLst>
          </p:cNvPr>
          <p:cNvCxnSpPr>
            <a:cxnSpLocks/>
          </p:cNvCxnSpPr>
          <p:nvPr/>
        </p:nvCxnSpPr>
        <p:spPr>
          <a:xfrm>
            <a:off x="10145064" y="5493697"/>
            <a:ext cx="0" cy="18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43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allAtOnce"/>
      <p:bldP spid="20" grpId="0" build="allAtOnce"/>
      <p:bldP spid="21" grpId="0" build="allAtOnce"/>
      <p:bldP spid="23" grpId="0" animBg="1"/>
      <p:bldP spid="29" grpId="0" animBg="1"/>
      <p:bldP spid="2" grpId="0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build="allAtOnce"/>
      <p:bldP spid="34" grpId="0" build="allAtOnce"/>
      <p:bldP spid="35" grpId="0" build="allAtOnce"/>
      <p:bldP spid="37" grpId="0" animBg="1"/>
      <p:bldP spid="40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Meta-path version: BP</a:t>
                </a:r>
                <a14:m>
                  <m:oMath xmlns:m="http://schemas.openxmlformats.org/officeDocument/2006/math">
                    <m:r>
                      <a:rPr lang="en-US" sz="2800" i="1"/>
                      <m:t>→</m:t>
                    </m:r>
                  </m:oMath>
                </a14:m>
                <a:r>
                  <a:rPr lang="en-US" sz="2800" dirty="0"/>
                  <a:t>FA</a:t>
                </a:r>
                <a14:m>
                  <m:oMath xmlns:m="http://schemas.openxmlformats.org/officeDocument/2006/math">
                    <m:r>
                      <a:rPr lang="en-US" sz="2800" i="1"/>
                      <m:t>←</m:t>
                    </m:r>
                  </m:oMath>
                </a14:m>
                <a:r>
                  <a:rPr lang="en-US" sz="2800" dirty="0"/>
                  <a:t>BP</a:t>
                </a:r>
                <a:r>
                  <a:rPr lang="ru-RU" sz="2000" dirty="0">
                    <a:effectLst/>
                  </a:rPr>
                  <a:t> </a:t>
                </a:r>
                <a:endParaRPr lang="en-GB" sz="2800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  <a:blipFill>
                <a:blip r:embed="rId3"/>
                <a:stretch>
                  <a:fillRect l="-113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11557779" cy="731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random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dirty="0"/>
                  <a:t>which are follows the relationship in schema.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11557779" cy="731803"/>
              </a:xfrm>
              <a:prstGeom prst="rect">
                <a:avLst/>
              </a:prstGeom>
              <a:blipFill>
                <a:blip r:embed="rId5"/>
                <a:stretch>
                  <a:fillRect l="-439" b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97509" y="238581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logically correct for FSN</a:t>
            </a:r>
          </a:p>
          <a:p>
            <a:r>
              <a:rPr lang="en-GB" dirty="0"/>
              <a:t>– uniform transition probability</a:t>
            </a:r>
          </a:p>
          <a:p>
            <a:r>
              <a:rPr lang="en-GB" dirty="0"/>
              <a:t>– DFS nature</a:t>
            </a:r>
          </a:p>
        </p:txBody>
      </p:sp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0CA5AAC-6910-9F4D-A6E6-65DBF110E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9" y="2475196"/>
            <a:ext cx="7560000" cy="37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1C131-C575-DC48-9C56-63E856AAE8E4}"/>
              </a:ext>
            </a:extLst>
          </p:cNvPr>
          <p:cNvSpPr txBox="1"/>
          <p:nvPr/>
        </p:nvSpPr>
        <p:spPr>
          <a:xfrm>
            <a:off x="8297509" y="4530440"/>
            <a:ext cx="365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capture the main differences in BPs</a:t>
            </a:r>
          </a:p>
        </p:txBody>
      </p:sp>
    </p:spTree>
    <p:extLst>
      <p:ext uri="{BB962C8B-B14F-4D97-AF65-F5344CB8AC3E}">
        <p14:creationId xmlns:p14="http://schemas.microsoft.com/office/powerpoint/2010/main" val="3058422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2F1EB312-1C71-374F-8FF9-9A1B91B2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438"/>
            <a:ext cx="8247794" cy="41238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Meta-path version: BP</a:t>
                </a:r>
                <a14:m>
                  <m:oMath xmlns:m="http://schemas.openxmlformats.org/officeDocument/2006/math">
                    <m:r>
                      <a:rPr lang="en-US" sz="2800" i="1"/>
                      <m:t>→</m:t>
                    </m:r>
                  </m:oMath>
                </a14:m>
                <a:r>
                  <a:rPr lang="en-US" sz="2800" dirty="0"/>
                  <a:t>FA</a:t>
                </a:r>
                <a14:m>
                  <m:oMath xmlns:m="http://schemas.openxmlformats.org/officeDocument/2006/math">
                    <m:r>
                      <a:rPr lang="en-US" sz="2800" i="1"/>
                      <m:t>←</m:t>
                    </m:r>
                  </m:oMath>
                </a14:m>
                <a:r>
                  <a:rPr lang="en-US" sz="2800" dirty="0"/>
                  <a:t>BP, weighted transition probability</a:t>
                </a:r>
                <a:endParaRPr lang="en-GB" sz="2800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1CDB63-30E8-47E6-966D-0DAE7B3B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800" y="691200"/>
                <a:ext cx="11159196" cy="936103"/>
              </a:xfrm>
              <a:blipFill>
                <a:blip r:embed="rId4"/>
                <a:stretch>
                  <a:fillRect l="-113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A45081B-E3D7-C541-9A6F-E2CED088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638" y="-28248"/>
            <a:ext cx="3253502" cy="830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/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walk</a:t>
                </a:r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/>
                        </m:ctrlPr>
                      </m:dPr>
                      <m:e>
                        <m:sSubSup>
                          <m:sSubSupPr>
                            <m:ctrlPr>
                              <a:rPr lang="ru-RU" i="1"/>
                            </m:ctrlPr>
                          </m:sSubSupPr>
                          <m:e>
                            <m:r>
                              <a:rPr lang="en-US" i="1"/>
                              <m:t>𝒲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𝑣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</m:sSubSup>
                      </m:e>
                    </m:d>
                    <m:r>
                      <a:rPr lang="en-US" i="1"/>
                      <m:t>, </m:t>
                    </m:r>
                    <m:r>
                      <a:rPr lang="en-US" i="1"/>
                      <m:t>𝑘</m:t>
                    </m:r>
                    <m:r>
                      <a:rPr lang="en-US" i="1"/>
                      <m:t>=1,2,.., </m:t>
                    </m:r>
                    <m:r>
                      <a:rPr lang="en-US" i="1"/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r>
                          <a:rPr lang="en-US" i="1"/>
                          <m:t>𝒲</m:t>
                        </m:r>
                      </m:e>
                      <m:sub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𝑣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/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a vertex chosen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at probability ~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weight</a:t>
                </a:r>
                <a:r>
                  <a:rPr lang="en-US" b="1" dirty="0">
                    <a:solidFill>
                      <a:schemeClr val="accent1"/>
                    </a:solidFill>
                  </a:rPr>
                  <a:t>(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edge</a:t>
                </a:r>
                <a:r>
                  <a:rPr lang="en-US" b="1" dirty="0">
                    <a:solidFill>
                      <a:schemeClr val="accent1"/>
                    </a:solidFill>
                  </a:rPr>
                  <a:t>) from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𝒌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</a:rPr>
                          <m:t>𝟏</m:t>
                        </m:r>
                      </m:sub>
                    </m:sSub>
                  </m:oMath>
                </a14:m>
                <a:endParaRPr lang="en-GB" dirty="0"/>
              </a:p>
              <a:p>
                <a:pPr algn="r"/>
                <a:r>
                  <a:rPr lang="en-GB" dirty="0"/>
                  <a:t>which are follows the relationship in schema.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F4C4E-A86C-4845-ACE0-D6B5CE6E8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0" y="1627303"/>
                <a:ext cx="9153916" cy="1008802"/>
              </a:xfrm>
              <a:prstGeom prst="rect">
                <a:avLst/>
              </a:prstGeom>
              <a:blipFill>
                <a:blip r:embed="rId6"/>
                <a:stretch>
                  <a:fillRect l="-555" r="-55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88A60F-7BFC-064A-9449-06A1B55C4397}"/>
              </a:ext>
            </a:extLst>
          </p:cNvPr>
          <p:cNvSpPr txBox="1"/>
          <p:nvPr/>
        </p:nvSpPr>
        <p:spPr>
          <a:xfrm>
            <a:off x="8264820" y="2490114"/>
            <a:ext cx="3448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– logically correct for FSN</a:t>
            </a:r>
          </a:p>
          <a:p>
            <a:r>
              <a:rPr lang="en-GB" dirty="0"/>
              <a:t>– </a:t>
            </a:r>
            <a:r>
              <a:rPr lang="en" dirty="0"/>
              <a:t>encourage to explore </a:t>
            </a:r>
            <a:r>
              <a:rPr lang="en" i="1" dirty="0"/>
              <a:t>rich regions</a:t>
            </a:r>
          </a:p>
          <a:p>
            <a:r>
              <a:rPr lang="en-GB" dirty="0"/>
              <a:t>– DFS nature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32A34-E004-D84D-AB26-7840B253FB0B}"/>
              </a:ext>
            </a:extLst>
          </p:cNvPr>
          <p:cNvCxnSpPr>
            <a:cxnSpLocks/>
          </p:cNvCxnSpPr>
          <p:nvPr/>
        </p:nvCxnSpPr>
        <p:spPr>
          <a:xfrm flipH="1" flipV="1">
            <a:off x="1033771" y="3872940"/>
            <a:ext cx="381372" cy="133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5B7933-67B0-2749-9FBF-3F7025D096D2}"/>
              </a:ext>
            </a:extLst>
          </p:cNvPr>
          <p:cNvSpPr/>
          <p:nvPr/>
        </p:nvSpPr>
        <p:spPr>
          <a:xfrm>
            <a:off x="7350765" y="5823114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3BADD-EF5F-4140-BF18-44C90BA450DB}"/>
              </a:ext>
            </a:extLst>
          </p:cNvPr>
          <p:cNvSpPr txBox="1"/>
          <p:nvPr/>
        </p:nvSpPr>
        <p:spPr>
          <a:xfrm>
            <a:off x="8247794" y="3410853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</a:p>
          <a:p>
            <a:r>
              <a:rPr lang="en-GB" dirty="0"/>
              <a:t>start from node </a:t>
            </a:r>
            <a:r>
              <a:rPr lang="en-GB" b="1" dirty="0">
                <a:solidFill>
                  <a:schemeClr val="accent1"/>
                </a:solidFill>
              </a:rPr>
              <a:t>0</a:t>
            </a:r>
            <a:r>
              <a:rPr lang="en-GB" dirty="0"/>
              <a:t>,</a:t>
            </a:r>
            <a:r>
              <a:rPr lang="en-GB" dirty="0">
                <a:solidFill>
                  <a:schemeClr val="accent1"/>
                </a:solidFill>
              </a:rPr>
              <a:t> IN </a:t>
            </a:r>
            <a:r>
              <a:rPr lang="en-GB" dirty="0"/>
              <a:t>direction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7F0958-13B3-DA4B-8771-FA47E9CFC76B}"/>
              </a:ext>
            </a:extLst>
          </p:cNvPr>
          <p:cNvSpPr/>
          <p:nvPr/>
        </p:nvSpPr>
        <p:spPr>
          <a:xfrm>
            <a:off x="7349554" y="305577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B1B0E9-6DCB-AE41-875C-13734188206A}"/>
              </a:ext>
            </a:extLst>
          </p:cNvPr>
          <p:cNvSpPr/>
          <p:nvPr/>
        </p:nvSpPr>
        <p:spPr>
          <a:xfrm>
            <a:off x="7347161" y="397463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91BA53-2F77-104C-9FB7-F8910AC04064}"/>
              </a:ext>
            </a:extLst>
          </p:cNvPr>
          <p:cNvSpPr/>
          <p:nvPr/>
        </p:nvSpPr>
        <p:spPr>
          <a:xfrm>
            <a:off x="7367796" y="4890398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F959F-9CA2-344B-8386-4C29A5AAAF5F}"/>
              </a:ext>
            </a:extLst>
          </p:cNvPr>
          <p:cNvSpPr txBox="1"/>
          <p:nvPr/>
        </p:nvSpPr>
        <p:spPr>
          <a:xfrm>
            <a:off x="7672836" y="30297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A170D-093D-4148-9060-0E4DC1D9745D}"/>
              </a:ext>
            </a:extLst>
          </p:cNvPr>
          <p:cNvSpPr txBox="1"/>
          <p:nvPr/>
        </p:nvSpPr>
        <p:spPr>
          <a:xfrm>
            <a:off x="7670443" y="395160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35EA0-C1ED-3449-B53C-A40796A86902}"/>
              </a:ext>
            </a:extLst>
          </p:cNvPr>
          <p:cNvSpPr txBox="1"/>
          <p:nvPr/>
        </p:nvSpPr>
        <p:spPr>
          <a:xfrm>
            <a:off x="7670442" y="487046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0.38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B15CCA-F553-D144-8443-0E2ACE3B7940}"/>
              </a:ext>
            </a:extLst>
          </p:cNvPr>
          <p:cNvCxnSpPr>
            <a:cxnSpLocks/>
          </p:cNvCxnSpPr>
          <p:nvPr/>
        </p:nvCxnSpPr>
        <p:spPr>
          <a:xfrm>
            <a:off x="6816080" y="4933026"/>
            <a:ext cx="481501" cy="88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4A87A-4E2A-8A47-B5C6-C71325A04FFA}"/>
              </a:ext>
            </a:extLst>
          </p:cNvPr>
          <p:cNvSpPr/>
          <p:nvPr/>
        </p:nvSpPr>
        <p:spPr>
          <a:xfrm>
            <a:off x="7361295" y="4890398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24C129-5723-0B4B-A0E0-27F739A365DA}"/>
              </a:ext>
            </a:extLst>
          </p:cNvPr>
          <p:cNvCxnSpPr>
            <a:cxnSpLocks/>
          </p:cNvCxnSpPr>
          <p:nvPr/>
        </p:nvCxnSpPr>
        <p:spPr>
          <a:xfrm flipH="1" flipV="1">
            <a:off x="1046237" y="3789324"/>
            <a:ext cx="407963" cy="929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EA5A2AF5-083D-9B4E-A3A7-1D37D51272AD}"/>
              </a:ext>
            </a:extLst>
          </p:cNvPr>
          <p:cNvSpPr/>
          <p:nvPr/>
        </p:nvSpPr>
        <p:spPr>
          <a:xfrm rot="16200000">
            <a:off x="9960800" y="2613279"/>
            <a:ext cx="344508" cy="3591189"/>
          </a:xfrm>
          <a:prstGeom prst="leftBrace">
            <a:avLst>
              <a:gd name="adj1" fmla="val 8333"/>
              <a:gd name="adj2" fmla="val 500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391BF-998F-F644-BDAC-2E7C426D535D}"/>
              </a:ext>
            </a:extLst>
          </p:cNvPr>
          <p:cNvSpPr txBox="1"/>
          <p:nvPr/>
        </p:nvSpPr>
        <p:spPr>
          <a:xfrm>
            <a:off x="9876729" y="46438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0, 2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570775-6380-D443-AC5B-6AD0E34D28BC}"/>
              </a:ext>
            </a:extLst>
          </p:cNvPr>
          <p:cNvSpPr/>
          <p:nvPr/>
        </p:nvSpPr>
        <p:spPr>
          <a:xfrm>
            <a:off x="7358504" y="305827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7921DB-DAB7-9245-958B-4D7726C34076}"/>
              </a:ext>
            </a:extLst>
          </p:cNvPr>
          <p:cNvSpPr/>
          <p:nvPr/>
        </p:nvSpPr>
        <p:spPr>
          <a:xfrm>
            <a:off x="7347161" y="3974035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2C241-DE86-A84F-BF5A-32B9C920519B}"/>
              </a:ext>
            </a:extLst>
          </p:cNvPr>
          <p:cNvSpPr/>
          <p:nvPr/>
        </p:nvSpPr>
        <p:spPr>
          <a:xfrm>
            <a:off x="7358504" y="5806761"/>
            <a:ext cx="283030" cy="261722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AD6DF-F463-A74A-B38A-B810EB998D6A}"/>
              </a:ext>
            </a:extLst>
          </p:cNvPr>
          <p:cNvSpPr txBox="1"/>
          <p:nvPr/>
        </p:nvSpPr>
        <p:spPr>
          <a:xfrm>
            <a:off x="7674493" y="301298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78BC81-3290-3145-8C51-437A723CE037}"/>
              </a:ext>
            </a:extLst>
          </p:cNvPr>
          <p:cNvSpPr txBox="1"/>
          <p:nvPr/>
        </p:nvSpPr>
        <p:spPr>
          <a:xfrm>
            <a:off x="7670441" y="3943870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9AB50-84A2-9943-8927-E7F4930ECAB5}"/>
              </a:ext>
            </a:extLst>
          </p:cNvPr>
          <p:cNvSpPr txBox="1"/>
          <p:nvPr/>
        </p:nvSpPr>
        <p:spPr>
          <a:xfrm>
            <a:off x="7681785" y="5783733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0.37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3F58C5-8FCF-8F49-9C24-F136CF4F4418}"/>
              </a:ext>
            </a:extLst>
          </p:cNvPr>
          <p:cNvCxnSpPr>
            <a:cxnSpLocks/>
          </p:cNvCxnSpPr>
          <p:nvPr/>
        </p:nvCxnSpPr>
        <p:spPr>
          <a:xfrm>
            <a:off x="6960096" y="5822813"/>
            <a:ext cx="349166" cy="102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29668F-94AA-F245-82FC-8A483DA3E3BC}"/>
              </a:ext>
            </a:extLst>
          </p:cNvPr>
          <p:cNvSpPr/>
          <p:nvPr/>
        </p:nvSpPr>
        <p:spPr>
          <a:xfrm>
            <a:off x="7360185" y="5822813"/>
            <a:ext cx="283030" cy="2617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A4EAFE-10BC-5847-970A-725114DC9673}"/>
              </a:ext>
            </a:extLst>
          </p:cNvPr>
          <p:cNvCxnSpPr>
            <a:cxnSpLocks/>
          </p:cNvCxnSpPr>
          <p:nvPr/>
        </p:nvCxnSpPr>
        <p:spPr>
          <a:xfrm>
            <a:off x="10133054" y="4978998"/>
            <a:ext cx="0" cy="18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440A79-2532-8D46-8E64-4FD3F839E5AE}"/>
              </a:ext>
            </a:extLst>
          </p:cNvPr>
          <p:cNvSpPr txBox="1"/>
          <p:nvPr/>
        </p:nvSpPr>
        <p:spPr>
          <a:xfrm>
            <a:off x="9761312" y="51496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0, 2, 0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CCD35-68DD-1641-8A78-B73D733620CD}"/>
              </a:ext>
            </a:extLst>
          </p:cNvPr>
          <p:cNvSpPr txBox="1"/>
          <p:nvPr/>
        </p:nvSpPr>
        <p:spPr>
          <a:xfrm>
            <a:off x="9912424" y="558464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F54A53-757F-A64B-87A0-C51BB4023DB6}"/>
              </a:ext>
            </a:extLst>
          </p:cNvPr>
          <p:cNvCxnSpPr>
            <a:cxnSpLocks/>
          </p:cNvCxnSpPr>
          <p:nvPr/>
        </p:nvCxnSpPr>
        <p:spPr>
          <a:xfrm>
            <a:off x="10145064" y="5493697"/>
            <a:ext cx="0" cy="18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9405EE-E06C-9349-8C0E-13611FBED268}"/>
              </a:ext>
            </a:extLst>
          </p:cNvPr>
          <p:cNvSpPr txBox="1"/>
          <p:nvPr/>
        </p:nvSpPr>
        <p:spPr>
          <a:xfrm>
            <a:off x="1033771" y="2484666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DBF5E3-7412-A946-9A93-84E654FA4862}"/>
              </a:ext>
            </a:extLst>
          </p:cNvPr>
          <p:cNvSpPr txBox="1"/>
          <p:nvPr/>
        </p:nvSpPr>
        <p:spPr>
          <a:xfrm>
            <a:off x="1045114" y="339793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280F45-1F66-0C45-9BFE-5570608B7C91}"/>
              </a:ext>
            </a:extLst>
          </p:cNvPr>
          <p:cNvSpPr txBox="1"/>
          <p:nvPr/>
        </p:nvSpPr>
        <p:spPr>
          <a:xfrm>
            <a:off x="1034515" y="2475377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44F122-06B8-404B-9F31-9F8D028FBEF5}"/>
              </a:ext>
            </a:extLst>
          </p:cNvPr>
          <p:cNvSpPr txBox="1"/>
          <p:nvPr/>
        </p:nvSpPr>
        <p:spPr>
          <a:xfrm>
            <a:off x="1045858" y="338864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0.9</a:t>
            </a:r>
          </a:p>
        </p:txBody>
      </p:sp>
    </p:spTree>
    <p:extLst>
      <p:ext uri="{BB962C8B-B14F-4D97-AF65-F5344CB8AC3E}">
        <p14:creationId xmlns:p14="http://schemas.microsoft.com/office/powerpoint/2010/main" val="389892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3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allAtOnce"/>
      <p:bldP spid="20" grpId="0" build="allAtOnce"/>
      <p:bldP spid="21" grpId="0" build="allAtOnce"/>
      <p:bldP spid="23" grpId="0" animBg="1"/>
      <p:bldP spid="29" grpId="0" animBg="1"/>
      <p:bldP spid="2" grpId="0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build="allAtOnce"/>
      <p:bldP spid="34" grpId="0" build="allAtOnce"/>
      <p:bldP spid="35" grpId="0" build="allAtOnce"/>
      <p:bldP spid="37" grpId="0" animBg="1"/>
      <p:bldP spid="40" grpId="0"/>
      <p:bldP spid="26" grpId="0"/>
      <p:bldP spid="39" grpId="0" build="allAtOnce"/>
      <p:bldP spid="42" grpId="0" build="allAtOnce"/>
      <p:bldP spid="43" grpId="0" build="allAtOnce"/>
      <p:bldP spid="44" grpId="0" build="allAtOnce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PRESENTER" val="42456d2f5f5351937ece8a3df1ccd7879d11180"/>
</p:tagLst>
</file>

<file path=ppt/theme/theme1.xml><?xml version="1.0" encoding="utf-8"?>
<a:theme xmlns:a="http://schemas.openxmlformats.org/drawingml/2006/main" name="blank">
  <a:themeElements>
    <a:clrScheme name="UvA">
      <a:dk1>
        <a:srgbClr val="000000"/>
      </a:dk1>
      <a:lt1>
        <a:srgbClr val="FFFFFF"/>
      </a:lt1>
      <a:dk2>
        <a:srgbClr val="1F1D21"/>
      </a:dk2>
      <a:lt2>
        <a:srgbClr val="FFFFFF"/>
      </a:lt2>
      <a:accent1>
        <a:srgbClr val="751B68"/>
      </a:accent1>
      <a:accent2>
        <a:srgbClr val="BEB511"/>
      </a:accent2>
      <a:accent3>
        <a:srgbClr val="90003E"/>
      </a:accent3>
      <a:accent4>
        <a:srgbClr val="257835"/>
      </a:accent4>
      <a:accent5>
        <a:srgbClr val="004E92"/>
      </a:accent5>
      <a:accent6>
        <a:srgbClr val="E98300"/>
      </a:accent6>
      <a:hlink>
        <a:srgbClr val="009CDD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320AE6F-90B4-4125-A65F-D68B28BE3E91}" vid="{F76EC411-5263-4E01-8EF3-9F95488A7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C7F1E87FA8848BBE681C5205F2FF7" ma:contentTypeVersion="" ma:contentTypeDescription="Create a new document." ma:contentTypeScope="" ma:versionID="addf0e1047a589fa898e4755259e0a04">
  <xsd:schema xmlns:xsd="http://www.w3.org/2001/XMLSchema" xmlns:xs="http://www.w3.org/2001/XMLSchema" xmlns:p="http://schemas.microsoft.com/office/2006/metadata/properties" xmlns:ns2="62260777-03a2-4acd-8b7f-b7cc27a56620" xmlns:ns3="f2760952-b3bb-408f-ace6-eb1e07642b86" targetNamespace="http://schemas.microsoft.com/office/2006/metadata/properties" ma:root="true" ma:fieldsID="2158c0218c8ddd7edc4a39cb947bbf17" ns2:_="" ns3:_="">
    <xsd:import namespace="62260777-03a2-4acd-8b7f-b7cc27a56620"/>
    <xsd:import namespace="f2760952-b3bb-408f-ace6-eb1e07642b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260777-03a2-4acd-8b7f-b7cc27a5662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60952-b3bb-408f-ace6-eb1e07642b86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description="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9D1BFF-6A8C-408A-BEBC-52C6F51246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260777-03a2-4acd-8b7f-b7cc27a56620"/>
    <ds:schemaRef ds:uri="f2760952-b3bb-408f-ace6-eb1e07642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DA0326-C6F9-40A3-894F-6061EE46E1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40B4EE-7306-4015-AD25-B4E5484321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4701</TotalTime>
  <Words>986</Words>
  <Application>Microsoft Macintosh PowerPoint</Application>
  <PresentationFormat>Widescreen</PresentationFormat>
  <Paragraphs>251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blank</vt:lpstr>
      <vt:lpstr>Audit of financial statements:  from raw into intelligent</vt:lpstr>
      <vt:lpstr>Similarity between language modeling and network modeling</vt:lpstr>
      <vt:lpstr>Similarity between language modeling and network modeling</vt:lpstr>
      <vt:lpstr>Experimental Setup</vt:lpstr>
      <vt:lpstr>RandomWalk</vt:lpstr>
      <vt:lpstr>RandomWalk</vt:lpstr>
      <vt:lpstr>Meta-path version: BP→FA←BP </vt:lpstr>
      <vt:lpstr>Meta-path version: BP→FA←BP </vt:lpstr>
      <vt:lpstr>Meta-path version: BP→FA←BP, weighted transition probability</vt:lpstr>
      <vt:lpstr>Meta-path version: BP→FA←BP, weighted transition probability</vt:lpstr>
      <vt:lpstr>Meta-path version: BP→FA←B  modified with lowest diffs</vt:lpstr>
      <vt:lpstr>Meta-path version: BP→FA←B  modified with lowest diffs</vt:lpstr>
      <vt:lpstr>PowerPoint Presentation</vt:lpstr>
    </vt:vector>
  </TitlesOfParts>
  <Manager>Chevelie Vermaning</Manager>
  <Company>Universiteit van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Klik hier om een titel in te voegen</dc:title>
  <dc:creator>Vermaning, Chevelie</dc:creator>
  <dc:description>Deze invoegtoepassing bevat additionele hulpmiddelen voor UvA presentaties. _x000d_
version: 0.1- 2018 MAART, revision: 1340_x000d_
Last save date: 8-3-2018 12:52:14, last saved by: Martin Drenth</dc:description>
  <cp:lastModifiedBy>Алексей Малютин</cp:lastModifiedBy>
  <cp:revision>38</cp:revision>
  <cp:lastPrinted>2018-12-21T14:06:59Z</cp:lastPrinted>
  <dcterms:created xsi:type="dcterms:W3CDTF">2018-09-13T12:16:30Z</dcterms:created>
  <dcterms:modified xsi:type="dcterms:W3CDTF">2019-03-08T15:07:31Z</dcterms:modified>
  <cp:version>0.1- 2018 MAART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0x0101000C1C7F1E87FA8848BBE681C5205F2FF7</vt:lpwstr>
  </property>
</Properties>
</file>